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  <Override ContentType="application/vnd.openxmlformats-officedocument.presentationml.slide+xml" PartName="/ppt/slides/slide.xml"/>
  <Default Extension="jpg" ContentType="image/jpeg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custom-properties+xml" PartName="/docProps/custom.xml"/>
</Types>
</file>

<file path=_rels/.rels><?xml version="1.0" encoding="UTF-8" standalone="yes"?>
<Relationships xmlns="http://schemas.openxmlformats.org/package/2006/relationships">
<Relationship Target="ppt/presentation.xml" Type="http://schemas.openxmlformats.org/officeDocument/2006/relationships/officeDocument" Id="rId1"/>
<Relationship Target="docProps/thumbnail.jpeg" Type="http://schemas.openxmlformats.org/package/2006/relationships/metadata/thumbnail" Id="rId2"/>
<Relationship Target="docProps/core.xml" Type="http://schemas.openxmlformats.org/package/2006/relationships/metadata/core-properties" Id="rId3"/>
<Relationship Target="docProps/app.xml" Type="http://schemas.openxmlformats.org/officeDocument/2006/relationships/extended-properties" Id="rId4"/>
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6858000" type="screen16x9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 lastView="sldThumbnailView">
  <p:normalViewPr>
    <p:restoredLeft sz="16520"/>
    <p:restoredTop sz="94674"/>
  </p:normalViewPr>
  <p:slideViewPr>
    <p:cSldViewPr snapToGrid="0">
      <p:cViewPr varScale="1">
        <p:scale>
          <a:sx d="100" n="124"/>
          <a:sy d="100" n="124"/>
        </p:scale>
        <p:origin x="224" y="168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
<Relationship Target="slideMasters/slideMaster1.xml" Type="http://schemas.openxmlformats.org/officeDocument/2006/relationships/slideMaster" Id="rId1"/>
<Relationship Target="presProps.xml" Type="http://schemas.openxmlformats.org/officeDocument/2006/relationships/presProps" Id="rId2"/>
<Relationship Target="viewProps.xml" Type="http://schemas.openxmlformats.org/officeDocument/2006/relationships/viewProps" Id="rId3"/>
<Relationship Target="theme/theme1.xml" Type="http://schemas.openxmlformats.org/officeDocument/2006/relationships/theme" Id="rId4"/>
<Relationship Target="tableStyles.xml" Type="http://schemas.openxmlformats.org/officeDocument/2006/relationships/tableStyles" Id="rId5"/>
<Relationship Target="slides/slide1.xml" Type="http://schemas.openxmlformats.org/officeDocument/2006/relationships/slide" Id="rId6"/>
<Relationship Target="slides/slide.xml" Type="http://schemas.openxmlformats.org/officeDocument/2006/relationships/slide" Id="rId7"/>
<Relationship Target="slides/slide2.xml" Type="http://schemas.openxmlformats.org/officeDocument/2006/relationships/slide" Id="rId8"/>
<Relationship Target="slides/slide3.xml" Type="http://schemas.openxmlformats.org/officeDocument/2006/relationships/slide" Id="rId9"/>
<Relationship Target="slides/slide4.xml" Type="http://schemas.openxmlformats.org/officeDocument/2006/relationships/slide" Id="rId10"/>
<Relationship Target="slides/slide5.xml" Type="http://schemas.openxmlformats.org/officeDocument/2006/relationships/slide" Id="rId11"/>
<Relationship Target="slides/slide6.xml" Type="http://schemas.openxmlformats.org/officeDocument/2006/relationships/slide" Id="rId12"/>
<Relationship Target="slides/slide7.xml" Type="http://schemas.openxmlformats.org/officeDocument/2006/relationships/slide" Id="rId13"/>
<Relationship Target="slides/slide8.xml" Type="http://schemas.openxmlformats.org/officeDocument/2006/relationships/slide" Id="rId14"/>
<Relationship Target="slides/slide9.xml" Type="http://schemas.openxmlformats.org/officeDocument/2006/relationships/slide" Id="rId15"/>
<Relationship Target="slides/slide10.xml" Type="http://schemas.openxmlformats.org/officeDocument/2006/relationships/slide" Id="rId16"/>
<Relationship Target="slides/slide11.xml" Type="http://schemas.openxmlformats.org/officeDocument/2006/relationships/slide" Id="rId17"/>
<Relationship Target="slides/slide12.xml" Type="http://schemas.openxmlformats.org/officeDocument/2006/relationships/slide" Id="rId18"/>
<Relationship Target="slides/slide13.xml" Type="http://schemas.openxmlformats.org/officeDocument/2006/relationships/slide" Id="rId19"/>
<Relationship Target="slides/slide14.xml" Type="http://schemas.openxmlformats.org/officeDocument/2006/relationships/slide" Id="rId20"/>
<Relationship Target="slides/slide15.xml" Type="http://schemas.openxmlformats.org/officeDocument/2006/relationships/slide" Id="rId21"/>
<Relationship Target="slides/slide16.xml" Type="http://schemas.openxmlformats.org/officeDocument/2006/relationships/slide" Id="rId22"/>
<Relationship Target="slides/slide17.xml" Type="http://schemas.openxmlformats.org/officeDocument/2006/relationships/slide" Id="rId23"/>
<Relationship Target="slides/slide18.xml" Type="http://schemas.openxmlformats.org/officeDocument/2006/relationships/slide" Id="rId24"/>
<Relationship Target="slides/slide19.xml" Type="http://schemas.openxmlformats.org/officeDocument/2006/relationships/slide" Id="rId25"/>
<Relationship Target="slides/slide20.xml" Type="http://schemas.openxmlformats.org/officeDocument/2006/relationships/slide" Id="rId26"/>
<Relationship Target="slides/slide21.xml" Type="http://schemas.openxmlformats.org/officeDocument/2006/relationships/slide" Id="rId27"/>
<Relationship Target="slides/slide22.xml" Type="http://schemas.openxmlformats.org/officeDocument/2006/relationships/slide" Id="rId28"/>
<Relationship Target="slides/slide23.xml" Type="http://schemas.openxmlformats.org/officeDocument/2006/relationships/slide" Id="rId29"/>
<Relationship Target="slides/slide24.xml" Type="http://schemas.openxmlformats.org/officeDocument/2006/relationships/slide" Id="rId30"/>
<Relationship Target="slides/slide25.xml" Type="http://schemas.openxmlformats.org/officeDocument/2006/relationships/slide" Id="rId31"/>
<Relationship Target="slides/slide26.xml" Type="http://schemas.openxmlformats.org/officeDocument/2006/relationships/slide" Id="rId32"/>
<Relationship Target="slides/slide27.xml" Type="http://schemas.openxmlformats.org/officeDocument/2006/relationships/slide" Id="rId33"/>
<Relationship Target="slides/slide28.xml" Type="http://schemas.openxmlformats.org/officeDocument/2006/relationships/slide" Id="rId34"/>
<Relationship Target="slides/slide29.xml" Type="http://schemas.openxmlformats.org/officeDocument/2006/relationships/slide" Id="rId35"/>
<Relationship Target="slides/slide30.xml" Type="http://schemas.openxmlformats.org/officeDocument/2006/relationships/slide" Id="rId36"/>
<Relationship Target="slides/slide31.xml" Type="http://schemas.openxmlformats.org/officeDocument/2006/relationships/slide" Id="rId37"/>
<Relationship Target="slides/slide32.xml" Type="http://schemas.openxmlformats.org/officeDocument/2006/relationships/slide" Id="rId38"/>
<Relationship Target="slides/slide33.xml" Type="http://schemas.openxmlformats.org/officeDocument/2006/relationships/slide" Id="rId39"/>
<Relationship Target="slides/slide34.xml" Type="http://schemas.openxmlformats.org/officeDocument/2006/relationships/slide" Id="rId40"/>
</Relationships>

</file>

<file path=ppt/slideLayouts/_rels/slideLayout1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10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11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2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3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4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5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6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7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8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_rels/slideLayout9.xml.rels><?xml version="1.0" encoding="UTF-8" standalone="yes"?>
<Relationships xmlns="http://schemas.openxmlformats.org/package/2006/relationships">
<Relationship Target="../slideMasters/slideMaster1.xml" Type="http://schemas.openxmlformats.org/officeDocument/2006/relationships/slideMaster" Id="rId1"/>
</Relationships>

</file>

<file path=ppt/slideLayouts/slideLayout1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AFF4D715-50C3-B803-A8ED-E297CF0F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:ooxmlsdkcls="c:A16_CT_CreationId" id="{72D1C8FA-4E74-3C2B-B2E1-90179EE0F86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kumimoji="1" 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EAF96F5C-20E8-D5B3-4B51-E00FBADC240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5DCA3150-268E-E144-EB8E-C83266A4625E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62C9375F-A225-D342-874D-7AF26BF34C8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1213152611"/>
      </p:ext>
    </p:extLst>
  </p:cSld>
  <p:clrMapOvr>
    <a:masterClrMapping/>
  </p:clrMapOvr>
  <p:extLst>
    <p:ext uri="ooxmlsdk">
      <ooxmlsdk:mediaFallback xmlns:ooxmlsdkcls="c:OOXMLSDK_CT_MediaFallback" target="/slidelayout//ppt/slideLayouts/slideLayout1.xml.png" type="slideLayout"/>
    </p:ext>
  </p:extLst>
</p:sldLayout>
</file>

<file path=ppt/slideLayouts/slideLayout10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B19FE248-CB53-29A6-B21F-1B9B25DD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:ooxmlsdkcls="c:A16_CT_CreationId" id="{B3CB66B5-34D0-BDE9-5932-0E416504FDCD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vert="eaVert"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2BD9B6BF-E627-7250-3EDA-1287E1110522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AA7CADA8-4560-F141-7ED6-BD570DF7468A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24590A53-D30B-FB19-DA4E-56FFB4BECD9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1821721733"/>
      </p:ext>
    </p:extLst>
  </p:cSld>
  <p:clrMapOvr>
    <a:masterClrMapping/>
  </p:clrMapOvr>
  <p:extLst>
    <p:ext uri="ooxmlsdk">
      <ooxmlsdk:mediaFallback xmlns:ooxmlsdkcls="c:OOXMLSDK_CT_MediaFallback" target="/slidelayout//ppt/slideLayouts/slideLayout10.xml.png" type="slideLayout"/>
    </p:ext>
  </p:extLst>
</p:sldLayout>
</file>

<file path=ppt/slideLayouts/slideLayout11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:ooxmlsdkcls="c:A16_CT_CreationId" id="{9F20F4DD-F736-F394-947B-5741BD745FEF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:ooxmlsdkcls="c:A16_CT_CreationId" id="{B6E099BE-C301-7614-65DF-46D9E84D64D7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5B136390-1E46-C21F-75CD-E31A7832447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785A1DA6-C2F0-C179-3F42-8D6667B9AE8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B4619AC8-8FAF-9013-7FB4-18456D33271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2923299543"/>
      </p:ext>
    </p:extLst>
  </p:cSld>
  <p:clrMapOvr>
    <a:masterClrMapping/>
  </p:clrMapOvr>
  <p:extLst>
    <p:ext uri="ooxmlsdk">
      <ooxmlsdk:mediaFallback xmlns:ooxmlsdkcls="c:OOXMLSDK_CT_MediaFallback" target="/slidelayout//ppt/slideLayouts/slideLayout11.xml.png" type="slideLayout"/>
    </p:ext>
  </p:extLst>
</p:sldLayout>
</file>

<file path=ppt/slideLayouts/slideLayout2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B05BA219-D050-862C-E65B-9683A367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:ooxmlsdkcls="c:A16_CT_CreationId" id="{773736A5-1585-C5FA-D2FE-8F5ED1377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76E2F4FD-E8D7-1C42-14C4-121EA09928C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7BD03D1D-7811-D79C-3E26-008C6266453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9F5FEE4B-101F-62CC-E69D-F081B97B9CBC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2047147540"/>
      </p:ext>
    </p:extLst>
  </p:cSld>
  <p:clrMapOvr>
    <a:masterClrMapping/>
  </p:clrMapOvr>
  <p:extLst>
    <p:ext uri="ooxmlsdk">
      <ooxmlsdk:mediaFallback xmlns:ooxmlsdkcls="c:OOXMLSDK_CT_MediaFallback" target="/slidelayout//ppt/slideLayouts/slideLayout2.xml.png" type="slideLayout"/>
    </p:ext>
  </p:extLst>
</p:sldLayout>
</file>

<file path=ppt/slideLayouts/slideLayout3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4B30E9EE-8C71-67D4-A2BC-53B10698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:ooxmlsdkcls="c:A16_CT_CreationId" id="{6C09279D-06F0-EFDE-9CD6-193A29D31A41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23B3CCE7-DC65-DA1D-3E8E-70130CD6E894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99B74EE2-CD7D-A99C-E5D2-1366E53CABF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5252B1E2-E5C3-92D1-FF78-B950DDC1B42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4205822510"/>
      </p:ext>
    </p:extLst>
  </p:cSld>
  <p:clrMapOvr>
    <a:masterClrMapping/>
  </p:clrMapOvr>
  <p:extLst>
    <p:ext uri="ooxmlsdk">
      <ooxmlsdk:mediaFallback xmlns:ooxmlsdkcls="c:OOXMLSDK_CT_MediaFallback" target="/slidelayout//ppt/slideLayouts/slideLayout3.xml.png" type="slideLayout"/>
    </p:ext>
  </p:extLst>
</p:sldLayout>
</file>

<file path=ppt/slideLayouts/slideLayout4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A8C4817C-99A1-757B-E4AD-A4032027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:ooxmlsdkcls="c:A16_CT_CreationId" id="{2C17D338-6AC5-3B05-1915-B1578DB8BD84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:ooxmlsdkcls="c:A16_CT_CreationId" id="{0F8E3BF0-2279-8BF3-1C0E-03C9E7BF3BF7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:ooxmlsdkcls="c:A16_CT_CreationId" id="{5EB8EC9A-56DC-2B36-BF93-CCB1A8E3E9A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:ooxmlsdkcls="c:A16_CT_CreationId" id="{1F3D304B-FAC1-533F-1456-38E73C2AFC52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:ooxmlsdkcls="c:A16_CT_CreationId" id="{016F4D4A-E839-BFE4-78EA-559F4A54D91C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1968786054"/>
      </p:ext>
    </p:extLst>
  </p:cSld>
  <p:clrMapOvr>
    <a:masterClrMapping/>
  </p:clrMapOvr>
  <p:extLst>
    <p:ext uri="ooxmlsdk">
      <ooxmlsdk:mediaFallback xmlns:ooxmlsdkcls="c:OOXMLSDK_CT_MediaFallback" target="/slidelayout//ppt/slideLayouts/slideLayout4.xml.png" type="slideLayout"/>
    </p:ext>
  </p:extLst>
</p:sldLayout>
</file>

<file path=ppt/slideLayouts/slideLayout5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044C5FF1-6080-2725-74AB-5FF7D3F2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:ooxmlsdkcls="c:A16_CT_CreationId" id="{47A501C3-38EB-2364-C39C-33279253F15E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:ooxmlsdkcls="c:A16_CT_CreationId" id="{85EEC63D-4589-C043-285B-B8127689F2C7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:ooxmlsdkcls="c:A16_CT_CreationId" id="{18810A47-0A22-AB30-2FCE-43F3C972A800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:ooxmlsdkcls="c:A16_CT_CreationId" id="{588C72C7-7B09-FD2C-30C5-4350039BABB1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:ooxmlsdkcls="c:A16_CT_CreationId" id="{B3957867-163A-9E7A-AE92-DDB0D8E1D82F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:ooxmlsdkcls="c:A16_CT_CreationId" id="{140928ED-F638-2A81-FAF0-17D14FCA979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:ooxmlsdkcls="c:A16_CT_CreationId" id="{EB5BCCDA-B30D-A94D-59C6-47F6302534C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4120130515"/>
      </p:ext>
    </p:extLst>
  </p:cSld>
  <p:clrMapOvr>
    <a:masterClrMapping/>
  </p:clrMapOvr>
  <p:extLst>
    <p:ext uri="ooxmlsdk">
      <ooxmlsdk:mediaFallback xmlns:ooxmlsdkcls="c:OOXMLSDK_CT_MediaFallback" target="/slidelayout//ppt/slideLayouts/slideLayout5.xml.png" type="slideLayout"/>
    </p:ext>
  </p:extLst>
</p:sldLayout>
</file>

<file path=ppt/slideLayouts/slideLayout6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F6C2DB04-0D11-419F-4D88-8EE71954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:ooxmlsdkcls="c:A16_CT_CreationId" id="{5CFF8EF7-C3FC-15DF-EB99-F3AFA6C50F0F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:ooxmlsdkcls="c:A16_CT_CreationId" id="{BBA37BA3-FB71-5172-B46A-25DF8DB9748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:ooxmlsdkcls="c:A16_CT_CreationId" id="{890FED2D-6DE6-4528-CEC4-A1B115005D03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3281781461"/>
      </p:ext>
    </p:extLst>
  </p:cSld>
  <p:clrMapOvr>
    <a:masterClrMapping/>
  </p:clrMapOvr>
  <p:extLst>
    <p:ext uri="ooxmlsdk">
      <ooxmlsdk:mediaFallback xmlns:ooxmlsdkcls="c:OOXMLSDK_CT_MediaFallback" target="/slidelayout//ppt/slideLayouts/slideLayout6.xml.png" type="slideLayout"/>
    </p:ext>
  </p:extLst>
</p:sldLayout>
</file>

<file path=ppt/slideLayouts/slideLayout7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:ooxmlsdkcls="c:A16_CT_CreationId" id="{3C4BDD16-6439-B908-EDD7-E328E0DBDD5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:ooxmlsdkcls="c:A16_CT_CreationId" id="{82E04F1C-1C5E-FF25-BFF4-A2FD0C4AB89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:ooxmlsdkcls="c:A16_CT_CreationId" id="{25C5C0E4-D1F8-57FC-808D-20A6FC4DDD99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495038035"/>
      </p:ext>
    </p:extLst>
  </p:cSld>
  <p:clrMapOvr>
    <a:masterClrMapping/>
  </p:clrMapOvr>
  <p:extLst>
    <p:ext uri="ooxmlsdk">
      <ooxmlsdk:mediaFallback xmlns:ooxmlsdkcls="c:OOXMLSDK_CT_MediaFallback" target="/slidelayout//ppt/slideLayouts/slideLayout7.xml.png" type="slideLayout"/>
    </p:ext>
  </p:extLst>
</p:sldLayout>
</file>

<file path=ppt/slideLayouts/slideLayout8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7843FCD8-D346-D209-27B3-7C09A6E1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:ooxmlsdkcls="c:A16_CT_CreationId" id="{4FB47027-3D1C-237E-E4D0-376667F1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:ooxmlsdkcls="c:A16_CT_CreationId" id="{F304B274-03F4-DFA5-61F7-9E8E0AC98463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:ooxmlsdkcls="c:A16_CT_CreationId" id="{D8BAC8FF-DC28-5C76-6936-568A1EF2BCE4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:ooxmlsdkcls="c:A16_CT_CreationId" id="{0762A2AA-F26F-56C5-60C1-F265434CD34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:ooxmlsdkcls="c:A16_CT_CreationId" id="{2E79CC6C-B836-7CF1-8B26-F26AD1439431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3850346981"/>
      </p:ext>
    </p:extLst>
  </p:cSld>
  <p:clrMapOvr>
    <a:masterClrMapping/>
  </p:clrMapOvr>
  <p:extLst>
    <p:ext uri="ooxmlsdk">
      <ooxmlsdk:mediaFallback xmlns:ooxmlsdkcls="c:OOXMLSDK_CT_MediaFallback" target="/slidelayout//ppt/slideLayouts/slideLayout8.xml.png" type="slideLayout"/>
    </p:ext>
  </p:extLst>
</p:sldLayout>
</file>

<file path=ppt/slideLayouts/slideLayout9.xml><?xml version="1.0" encoding="utf-8"?>
<p:sldLayout xmlns:a="http://schemas.openxmlformats.org/drawingml/2006/main" xmlns:ooxmlsdk="ooxmlsdk" xmlns:p="http://schemas.openxmlformats.org/presentationml/2006/main" xmlns:r="http://schemas.openxmlformats.org/officeDocument/2006/relationships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ooxmlsdkcls="c:A16_CT_CreationId" id="{93E0D37B-120B-5DC1-45AB-49EAA8B7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:ooxmlsdkcls="c:A16_CT_CreationId" id="{BB5A8308-143D-B013-FA6D-13A508B23FD4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kumimoji="1"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:ooxmlsdkcls="c:A16_CT_CreationId" id="{A09730FC-073C-5B6F-22E8-FA4523B5C264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kumimoji="1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:ooxmlsdkcls="c:A16_CT_CreationId" id="{9C0007D1-71A0-CD5F-5290-4EB94B79278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:ooxmlsdkcls="c:A16_CT_CreationId" id="{F4971ABE-DCFA-3F63-9336-9EBAF4904CA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kumimoji="1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:ooxmlsdkcls="c:A16_CT_CreationId" id="{BF786D08-7017-BD7F-109B-79A0EF202E2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1851326504"/>
      </p:ext>
    </p:extLst>
  </p:cSld>
  <p:clrMapOvr>
    <a:masterClrMapping/>
  </p:clrMapOvr>
  <p:extLst>
    <p:ext uri="ooxmlsdk">
      <ooxmlsdk:mediaFallback xmlns:ooxmlsdkcls="c:OOXMLSDK_CT_MediaFallback" target="/slidelayout//ppt/slideLayouts/slideLayout9.xml.png" type="slideLayout"/>
    </p:ext>
  </p:extLst>
</p:sldLayout>
</file>

<file path=ppt/slideMasters/_rels/slideMaster1.xml.rels><?xml version="1.0" encoding="UTF-8" standalone="yes"?>
<Relationships xmlns="http://schemas.openxmlformats.org/package/2006/relationships">
<Relationship Target="../slideLayouts/slideLayout1.xml" Type="http://schemas.openxmlformats.org/officeDocument/2006/relationships/slideLayout" Id="rId1"/>
<Relationship Target="../slideLayouts/slideLayout10.xml" Type="http://schemas.openxmlformats.org/officeDocument/2006/relationships/slideLayout" Id="rId10"/>
<Relationship Target="../slideLayouts/slideLayout11.xml" Type="http://schemas.openxmlformats.org/officeDocument/2006/relationships/slideLayout" Id="rId11"/>
<Relationship Target="../theme/theme1.xml" Type="http://schemas.openxmlformats.org/officeDocument/2006/relationships/theme" Id="rId12"/>
<Relationship Target="../slideLayouts/slideLayout2.xml" Type="http://schemas.openxmlformats.org/officeDocument/2006/relationships/slideLayout" Id="rId2"/>
<Relationship Target="../slideLayouts/slideLayout3.xml" Type="http://schemas.openxmlformats.org/officeDocument/2006/relationships/slideLayout" Id="rId3"/>
<Relationship Target="../slideLayouts/slideLayout4.xml" Type="http://schemas.openxmlformats.org/officeDocument/2006/relationships/slideLayout" Id="rId4"/>
<Relationship Target="../slideLayouts/slideLayout5.xml" Type="http://schemas.openxmlformats.org/officeDocument/2006/relationships/slideLayout" Id="rId5"/>
<Relationship Target="../slideLayouts/slideLayout6.xml" Type="http://schemas.openxmlformats.org/officeDocument/2006/relationships/slideLayout" Id="rId6"/>
<Relationship Target="../slideLayouts/slideLayout7.xml" Type="http://schemas.openxmlformats.org/officeDocument/2006/relationships/slideLayout" Id="rId7"/>
<Relationship Target="../slideLayouts/slideLayout8.xml" Type="http://schemas.openxmlformats.org/officeDocument/2006/relationships/slideLayout" Id="rId8"/>
<Relationship Target="../slideLayouts/slideLayout9.xml" Type="http://schemas.openxmlformats.org/officeDocument/2006/relationships/slideLayout" Id="rId9"/>
</Relationships>
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:ooxmlsdkcls="c:A16_CT_CreationId" id="{779C2722-3B8C-2065-5AC5-263CFE98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:ooxmlsdkcls="c:A16_CT_CreationId" id="{857A3692-2AD9-CE6F-D53F-7845B9B389BC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:ooxmlsdkcls="c:A16_CT_CreationId" id="{7B51CEA3-90BC-60A3-2BF0-EFFB67E7C6ED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8963-C8E2-1E4C-A771-F62A9F2C7DEC}" type="datetimeFigureOut">
              <a:rPr altLang="en-US" kumimoji="1" lang="zh-CN" smtClean="0"/>
              <a:t>2025/10/20</a:t>
            </a:fld>
            <a:endParaRPr altLang="en-US" kumimoji="1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:ooxmlsdkcls="c:A16_CT_CreationId" id="{CA196AE0-833D-16AA-C61D-4401D75F8977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kumimoji="1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:ooxmlsdkcls="c:A16_CT_CreationId" id="{03FBC43C-0D70-FA29-5981-9056C96452AA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1114B-15D0-654E-97CA-9E77F051A874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  <p:extLst>
      <p:ext uri="{BB962C8B-B14F-4D97-AF65-F5344CB8AC3E}">
        <p14:creationId xmlns:ooxmlsdkcls="c:P14_CT_RandomId" xmlns:p14="http://schemas.microsoft.com/office/powerpoint/2010/main" val="325848798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.jpg" Type="http://schemas.openxmlformats.org/officeDocument/2006/relationships/image" Id="rId3"/>
</rels:Relationships>

</file>

<file path=ppt/slides/_rels/slide1.xml.rels><?xml version="1.0" encoding="UTF-8" standalone="yes"?>
<Relationships xmlns="http://schemas.openxmlformats.org/package/2006/relationships">
<Relationship Target="../slideLayouts/slideLayout7.xml" Type="http://schemas.openxmlformats.org/officeDocument/2006/relationships/slideLayout" Id="rId1"/>
<Relationship Target="../media/image1.png" Type="http://schemas.openxmlformats.org/officeDocument/2006/relationships/image" Id="rId2"/>
</Relationships>

</file>

<file path=ppt/slides/_rels/slide10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4.jpg" Type="http://schemas.openxmlformats.org/officeDocument/2006/relationships/image" Id="rId3"/>
</rels:Relationships>

</file>

<file path=ppt/slides/_rels/slide11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5.jpg" Type="http://schemas.openxmlformats.org/officeDocument/2006/relationships/image" Id="rId3"/>
</rels:Relationships>

</file>

<file path=ppt/slides/_rels/slide12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13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/rels:Relationships>

</file>

<file path=ppt/slides/_rels/slide14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15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4.png" Type="http://schemas.openxmlformats.org/officeDocument/2006/relationships/image" Id="rId3"/>
<rels:Relationship Target="../media/image5.png" Type="http://schemas.openxmlformats.org/officeDocument/2006/relationships/image" Id="rId4"/>
</rels:Relationships>

</file>

<file path=ppt/slides/_rels/slide16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6.png" Type="http://schemas.openxmlformats.org/officeDocument/2006/relationships/image" Id="rId3"/>
</rels:Relationships>

</file>

<file path=ppt/slides/_rels/slide17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6.jpg" Type="http://schemas.openxmlformats.org/officeDocument/2006/relationships/image" Id="rId3"/>
<rels:Relationship Target="../media/image7.jpg" Type="http://schemas.openxmlformats.org/officeDocument/2006/relationships/image" Id="rId4"/>
</rels:Relationships>

</file>

<file path=ppt/slides/_rels/slide18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7.png" Type="http://schemas.openxmlformats.org/officeDocument/2006/relationships/image" Id="rId3"/>
</rels:Relationships>

</file>

<file path=ppt/slides/_rels/slide19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2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20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8.jpg" Type="http://schemas.openxmlformats.org/officeDocument/2006/relationships/image" Id="rId3"/>
</rels:Relationships>

</file>

<file path=ppt/slides/_rels/slide21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8.png" Type="http://schemas.openxmlformats.org/officeDocument/2006/relationships/image" Id="rId3"/>
<rels:Relationship Target="../media/image9.jpg" Type="http://schemas.openxmlformats.org/officeDocument/2006/relationships/image" Id="rId4"/>
</rels:Relationships>

</file>

<file path=ppt/slides/_rels/slide22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0.jpg" Type="http://schemas.openxmlformats.org/officeDocument/2006/relationships/image" Id="rId3"/>
<rels:Relationship Target="../media/image11.jpg" Type="http://schemas.openxmlformats.org/officeDocument/2006/relationships/image" Id="rId4"/>
<rels:Relationship Target="../media/image12.jpg" Type="http://schemas.openxmlformats.org/officeDocument/2006/relationships/image" Id="rId5"/>
</rels:Relationships>

</file>

<file path=ppt/slides/_rels/slide23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3.jpg" Type="http://schemas.openxmlformats.org/officeDocument/2006/relationships/image" Id="rId3"/>
<rels:Relationship Target="../media/image14.jpg" Type="http://schemas.openxmlformats.org/officeDocument/2006/relationships/image" Id="rId4"/>
<rels:Relationship Target="../media/image15.jpg" Type="http://schemas.openxmlformats.org/officeDocument/2006/relationships/image" Id="rId5"/>
</rels:Relationships>

</file>

<file path=ppt/slides/_rels/slide24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/rels:Relationships>

</file>

<file path=ppt/slides/_rels/slide25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6.jpg" Type="http://schemas.openxmlformats.org/officeDocument/2006/relationships/image" Id="rId3"/>
<rels:Relationship Target="../media/image9.png" Type="http://schemas.openxmlformats.org/officeDocument/2006/relationships/image" Id="rId4"/>
</rels:Relationships>

</file>

<file path=ppt/slides/_rels/slide26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7.jpg" Type="http://schemas.openxmlformats.org/officeDocument/2006/relationships/image" Id="rId3"/>
<rels:Relationship Target="../media/image18.jpg" Type="http://schemas.openxmlformats.org/officeDocument/2006/relationships/image" Id="rId4"/>
</rels:Relationships>

</file>

<file path=ppt/slides/_rels/slide27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28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0.png" Type="http://schemas.openxmlformats.org/officeDocument/2006/relationships/image" Id="rId3"/>
<rels:Relationship Target="../media/image19.jpg" Type="http://schemas.openxmlformats.org/officeDocument/2006/relationships/image" Id="rId4"/>
</rels:Relationships>

</file>

<file path=ppt/slides/_rels/slide29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1.png" Type="http://schemas.openxmlformats.org/officeDocument/2006/relationships/image" Id="rId3"/>
<rels:Relationship Target="../media/image20.jpg" Type="http://schemas.openxmlformats.org/officeDocument/2006/relationships/image" Id="rId4"/>
</rels:Relationships>

</file>

<file path=ppt/slides/_rels/slide3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3.png" Type="http://schemas.openxmlformats.org/officeDocument/2006/relationships/image" Id="rId3"/>
</rels:Relationships>

</file>

<file path=ppt/slides/_rels/slide30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31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21.jpg" Type="http://schemas.openxmlformats.org/officeDocument/2006/relationships/image" Id="rId3"/>
</rels:Relationships>

</file>

<file path=ppt/slides/_rels/slide32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22.jpg" Type="http://schemas.openxmlformats.org/officeDocument/2006/relationships/image" Id="rId3"/>
</rels:Relationships>

</file>

<file path=ppt/slides/_rels/slide33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2.png" Type="http://schemas.openxmlformats.org/officeDocument/2006/relationships/image" Id="rId3"/>
</rels:Relationships>

</file>

<file path=ppt/slides/_rels/slide34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13.png" Type="http://schemas.openxmlformats.org/officeDocument/2006/relationships/image" Id="rId2"/>
</rels:Relationships>

</file>

<file path=ppt/slides/_rels/slide4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1.jpg" Type="http://schemas.openxmlformats.org/officeDocument/2006/relationships/image" Id="rId3"/>
</rels:Relationships>

</file>

<file path=ppt/slides/_rels/slide5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6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/rels:Relationships>

</file>

<file path=ppt/slides/_rels/slide7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2.jpg" Type="http://schemas.openxmlformats.org/officeDocument/2006/relationships/image" Id="rId3"/>
</rels:Relationships>

</file>

<file path=ppt/slides/_rels/slide8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2.png" Type="http://schemas.openxmlformats.org/officeDocument/2006/relationships/image" Id="rId2"/>
</rels:Relationships>

</file>

<file path=ppt/slides/_rels/slide9.xml.rels><?xml version="1.0" encoding="UTF-8" standalone="yes"?>
<rels:Relationships xmlns:rels="http://schemas.openxmlformats.org/package/2006/relationships">
<rels:Relationship Target="../slideLayouts/slideLayout7.xml" Type="http://schemas.openxmlformats.org/officeDocument/2006/relationships/slideLayout" Id="rId1"/>
<rels:Relationship Target="../media/image.png" Type="http://schemas.openxmlformats.org/officeDocument/2006/relationships/image" Id="rId2"/>
<rels:Relationship Target="../media/image3.jpg" Type="http://schemas.openxmlformats.org/officeDocument/2006/relationships/image" Id="rId3"/>
</rels:Relationships>

</file>

<file path=ppt/slides/slide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0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pic>
      <p:sp>
        <p:nvSpPr>
          <p:cNvPr id="200030" name="TextBox 3"/>
          <p:cNvSpPr txBox="1"/>
          <p:nvPr/>
        </p:nvSpPr>
        <p:spPr>
          <a:xfrm rot="0">
            <a:off x="1880633" y="2684339"/>
            <a:ext cx="1810484" cy="895225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rmAutofit/>
          </a:bodyPr>
          <a:lstStyle/>
          <a:p>
            <a:pPr algn="ctr">
              <a:lnSpc>
                <a:spcPct val="80000"/>
              </a:lnSpc>
            </a:pPr>
            <a:r>
              <a:rPr b="1" lang="en-US" sz="5499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目录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200044" name="TextBox 4"/>
          <p:cNvSpPr txBox="1"/>
          <p:nvPr/>
        </p:nvSpPr>
        <p:spPr>
          <a:xfrm rot="0">
            <a:off x="1276926" y="3742826"/>
            <a:ext cx="3038742" cy="51155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CONTENTS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200031" name="TextBox 5"/>
          <p:cNvSpPr txBox="1"/>
          <p:nvPr/>
        </p:nvSpPr>
        <p:spPr>
          <a:xfrm rot="0">
            <a:off x="4587574" y="1067857"/>
            <a:ext cx="6651248" cy="5023413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导⼊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 Coding 的发展历程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从哪些维度理解 AI Coding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限制与问题 &amp; 解决⽅案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⼯具实战：Claude Code &amp; Cursor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端到端案例：Todo API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未来趋势</a:t>
            </a:r>
          </a:p>
          <a:p>
            <a:pPr algn="l" indent="-228600" lvl="1" marL="228600">
              <a:lnSpc>
                <a:spcPct val="180000"/>
              </a:lnSpc>
              <a:buFont typeface="Arial"/>
              <a:buChar char="•"/>
            </a:pPr>
            <a:r>
              <a:rPr lang="en-US" sz="2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⾏动建议与资源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eyJfdGVtcGxhdGVEYXRhIjp7ImNvbnRlbnRUeXBlIjoiJHRpdGxlIiwibGluZUNvdW50IjoiOCIsIndvcmRDb3VudCI6IjIxIn0sInRhZyI6IiRjYXRhIn0=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uebruW9lVxu5a+84ryKXG5BSSBDb2Rpbmcg55qE5Y+R5bGV5Y6G56iLXG7ku47lk6rkupvnu7TluqbnkIbop6MgQUkgQ29kaW5nXG7pmZDliLbkuI7pl67popggJiDop6PlhrPivYXmoYhcbuK8r+WFt+WunuaImO+8mkNsYXVkZSBDb2RlICYgQ3Vyc29yXG7nq6/liLDnq6/moYjkvovvvJpUb2RvIEFQSVxu5pyq5p2l6LaL5Yq/XG7ivo/liqjlu7rorq7kuI7otYTmupAiLCJ0cGxpZCI6IjEwMjMyOSIsInRwbE5hbWUiOiJjYXRhbG9ndWVfY2h1YW5na2V0aWUwMzgiLCJlZGl0ZWQiOiJmYWxzZSJ9</bd:templateData>
    </p:ext>
  </p:extLst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23" name="AutoShape 2"/>
          <p:cNvSpPr/>
          <p:nvPr/>
        </p:nvSpPr>
        <p:spPr>
          <a:xfrm rot="0">
            <a:off x="683912" y="4947765"/>
            <a:ext cx="2431712" cy="633954"/>
          </a:xfrm>
          <a:prstGeom prst="roundRect">
            <a:avLst>
              <a:gd fmla="val 14573" name="adj"/>
            </a:avLst>
          </a:prstGeom>
          <a:gradFill>
            <a:gsLst>
              <a:gs pos="1000">
                <a:schemeClr val="accent1">
                  <a:alpha val="100000"/>
                  <a:lumMod val="75000"/>
                </a:schemeClr>
              </a:gs>
              <a:gs pos="95000">
                <a:schemeClr val="accent2">
                  <a:alpha val="100000"/>
                  <a:lumMod val="50000"/>
                </a:schemeClr>
              </a:gs>
            </a:gsLst>
            <a:lin ang="5400000"/>
          </a:gradFill>
          <a:ln w="19050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24" name="TextBox 3"/>
          <p:cNvSpPr txBox="1"/>
          <p:nvPr/>
        </p:nvSpPr>
        <p:spPr>
          <a:xfrm rot="0">
            <a:off x="828290" y="5059308"/>
            <a:ext cx="2157798" cy="410868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汇报人：XXX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eyJfdGVtcGxhdGVEYXRhIjp7ImNvbnRlbnRUeXBlIjoiJHJlcG9ydGVyX2F1dGhvciIsImxpbmVDb3VudCI6IjEiLCJ3b3JkQ291bnQiOiI2In0sInRhZyI6Im5vRWRpdCJ9</bd:templateData>
          </p:ext>
        </p:extLst>
      </p:sp>
      <p:sp>
        <p:nvSpPr>
          <p:cNvPr id="100006" name="AutoShape 4"/>
          <p:cNvSpPr/>
          <p:nvPr/>
        </p:nvSpPr>
        <p:spPr>
          <a:xfrm rot="0">
            <a:off x="3297115" y="4947765"/>
            <a:ext cx="2431712" cy="633954"/>
          </a:xfrm>
          <a:prstGeom prst="roundRect">
            <a:avLst>
              <a:gd fmla="val 14573" name="adj"/>
            </a:avLst>
          </a:prstGeom>
          <a:gradFill>
            <a:gsLst>
              <a:gs pos="1000">
                <a:schemeClr val="accent1">
                  <a:alpha val="100000"/>
                  <a:lumMod val="75000"/>
                </a:schemeClr>
              </a:gs>
              <a:gs pos="95000">
                <a:schemeClr val="accent2">
                  <a:alpha val="100000"/>
                  <a:lumMod val="50000"/>
                </a:schemeClr>
              </a:gs>
            </a:gsLst>
            <a:lin ang="5400000"/>
          </a:gradFill>
          <a:ln w="19050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26" name="TextBox 5"/>
          <p:cNvSpPr txBox="1"/>
          <p:nvPr/>
        </p:nvSpPr>
        <p:spPr>
          <a:xfrm rot="0">
            <a:off x="3393367" y="5041382"/>
            <a:ext cx="2227830" cy="463165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2025-12-01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eyJfdGVtcGxhdGVEYXRhIjp7ImNvbnRlbnRUeXBlIjoiJERhdGUiLCJsaW5lQ291bnQiOiIxIiwid29yZENvdW50IjoiNiJ9LCJ0YWciOiJub0VkaXQifQ==</bd:templateData>
          </p:ext>
        </p:extLst>
      </p:sp>
      <p:sp>
        <p:nvSpPr>
          <p:cNvPr id="100027" name="TextBox 6"/>
          <p:cNvSpPr txBox="1"/>
          <p:nvPr/>
        </p:nvSpPr>
        <p:spPr>
          <a:xfrm rot="0">
            <a:off x="684531" y="1614633"/>
            <a:ext cx="7886455" cy="1984964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b="1" lang="en-US" sz="5199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 Coding 课程讲稿（精简版·Markdown）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eyJfdGVtcGxhdGVEYXRhIjp7ImNvbnRlbnRUeXBlIjoiJHRpdGxlIiwibGluZUNvdW50IjoiMiIsIndvcmRDb3VudCI6IjEwIn0sInRhZyI6IiR0aXRsZSJ9</bd:templateData>
          </p:ext>
        </p:extLst>
      </p:sp>
      <p:sp>
        <p:nvSpPr>
          <p:cNvPr id="100010" name="Freeform 7"/>
          <p:cNvSpPr/>
          <p:nvPr/>
        </p:nvSpPr>
        <p:spPr>
          <a:xfrm flipH="1" rot="10800000">
            <a:off x="597441" y="4141354"/>
            <a:ext cx="1302327" cy="439914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eyJtZCI6IkFJIENvZGluZyDor77nqIvorrLnqL/vvIjnsr7nroDniYjCt01hcmtkb3du77yJIiwidHBsaWQiOiIxMDIzMjkiLCJ0cGxOYW1lIjoidGl0bGVfY2h1YW5na2V0aWUwMzgiLCJlZGl0ZWQiOiJmYWxzZSJ9</bd:templateData>
    </p:ext>
  </p:extLs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⽅法论维度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 b="0" t="0"/>
          <a:stretch>
            <a:fillRect/>
          </a:stretch>
        </p:blipFill>
        <p:spPr>
          <a:xfrm rot="0">
            <a:off x="1466885" y="2187982"/>
            <a:ext cx="2739046" cy="2739046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4" name="Freeform 4"/>
          <p:cNvSpPr/>
          <p:nvPr/>
        </p:nvSpPr>
        <p:spPr>
          <a:xfrm rot="0">
            <a:off x="4509171" y="1790522"/>
            <a:ext cx="583851" cy="3533966"/>
          </a:xfrm>
          <a:custGeom>
            <a:avLst/>
            <a:gdLst/>
            <a:ahLst/>
            <a:cxnLst/>
            <a:rect b="b" l="l" r="r" t="t"/>
            <a:pathLst>
              <a:path h="3533966" w="583851">
                <a:moveTo>
                  <a:pt x="583851" y="0"/>
                </a:moveTo>
                <a:quadBezTo>
                  <a:pt x="291925" y="0"/>
                  <a:pt x="291925" y="353397"/>
                </a:quadBezTo>
                <a:lnTo>
                  <a:pt x="291925" y="1413586"/>
                </a:lnTo>
                <a:quadBezTo>
                  <a:pt x="291925" y="1766983"/>
                  <a:pt x="0" y="1766983"/>
                </a:quadBezTo>
                <a:quadBezTo>
                  <a:pt x="291925" y="1766983"/>
                  <a:pt x="291925" y="2120379"/>
                </a:quadBezTo>
                <a:lnTo>
                  <a:pt x="291925" y="3180569"/>
                </a:lnTo>
                <a:quadBezTo>
                  <a:pt x="291925" y="3533966"/>
                  <a:pt x="583851" y="3533966"/>
                </a:quadBezTo>
              </a:path>
            </a:pathLst>
          </a:cu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5" name="AutoShape 5"/>
          <p:cNvSpPr/>
          <p:nvPr/>
        </p:nvSpPr>
        <p:spPr>
          <a:xfrm rot="0">
            <a:off x="5347614" y="5067201"/>
            <a:ext cx="5299568" cy="468573"/>
          </a:xfrm>
          <a:prstGeom prst="roundRect">
            <a:avLst>
              <a:gd fmla="val 50000" name="adj"/>
            </a:avLst>
          </a:prstGeom>
          <a:solidFill>
            <a:schemeClr val="accent3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6414867" y="5045544"/>
            <a:ext cx="3165062" cy="454737"/>
          </a:xfrm>
          <a:prstGeom prst="rect">
            <a:avLst/>
          </a:prstGeom>
          <a:noFill/>
          <a:ln/>
        </p:spPr>
        <p:txBody>
          <a:bodyPr anchor="b" anchorCtr="1" bIns="45720" lIns="91440" rIns="91440" rtlCol="0" tIns="45720" vert="horz" wrap="square">
            <a:normAutofit/>
          </a:bodyPr>
          <a:lstStyle/>
          <a:p>
            <a:pPr algn="ctr">
              <a:defRPr/>
            </a:pPr>
            <a:r>
              <a:rPr b="1"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SDD工作流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eyJfdGVtcGxhdGVEYXRhIjp7ImNvbnRlbnRUeXBlIjoiJGl0ZW0zX3RpdGxlIiwibGluZUNvdW50IjoiMSIsIndvcmRDb3VudCI6IjEyIn0sInRhZyI6IiRpdGVtM190aXRsZSJ9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5452715" y="5573201"/>
            <a:ext cx="5194466" cy="964797"/>
          </a:xfrm>
          <a:prstGeom prst="rect">
            <a:avLst/>
          </a:prstGeom>
          <a:ln/>
        </p:spPr>
        <p:txBody>
          <a:bodyPr anchor="t" anchorCtr="0" bIns="57150" lIns="123825" rIns="57150" rtlCol="0" tIns="57150" vert="horz" wrap="square">
            <a:noAutofit/>
          </a:bodyPr>
          <a:lstStyle/>
          <a:p>
            <a:pPr algn="l">
              <a:lnSpc>
                <a:spcPct val="114999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从自然语言需求出发，制定Spec，构建项目结构，实现功能，测试验证，文档记录，最后复盘总结。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eyJfdGVtcGxhdGVEYXRhIjp7ImNvbnRlbnRUeXBlIjoiJGl0ZW0zX2MiLCJsaW5lQ291bnQiOiIzIiwid29yZENvdW50IjoiMjgifSwidGFnIjoiJGl0ZW0zX2MifQ==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5347614" y="3298365"/>
            <a:ext cx="5299568" cy="468573"/>
          </a:xfrm>
          <a:prstGeom prst="roundRect">
            <a:avLst>
              <a:gd fmla="val 50000" name="adj"/>
            </a:avLst>
          </a:prstGeom>
          <a:solidFill>
            <a:schemeClr val="accent2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AutoShape 9"/>
          <p:cNvSpPr/>
          <p:nvPr/>
        </p:nvSpPr>
        <p:spPr>
          <a:xfrm rot="0">
            <a:off x="6414867" y="3276708"/>
            <a:ext cx="3165062" cy="454737"/>
          </a:xfrm>
          <a:prstGeom prst="rect">
            <a:avLst/>
          </a:prstGeom>
          <a:noFill/>
          <a:ln/>
        </p:spPr>
        <p:txBody>
          <a:bodyPr anchor="b" anchorCtr="1" bIns="45720" lIns="91440" rIns="91440" rtlCol="0" tIns="45720" vert="horz" wrap="square">
            <a:normAutofit/>
          </a:bodyPr>
          <a:lstStyle/>
          <a:p>
            <a:pPr algn="ctr">
              <a:defRPr/>
            </a:pPr>
            <a:r>
              <a:rPr b="1"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SDD模式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eyJfdGVtcGxhdGVEYXRhIjp7ImNvbnRlbnRUeXBlIjoiJGl0ZW0yX3RpdGxlIiwibGluZUNvdW50IjoiMSIsIndvcmRDb3VudCI6IjEyIn0sInRhZyI6IiRpdGVtMl90aXRsZSJ9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5452715" y="3804364"/>
            <a:ext cx="5194466" cy="1061273"/>
          </a:xfrm>
          <a:prstGeom prst="rect">
            <a:avLst/>
          </a:prstGeom>
          <a:ln/>
        </p:spPr>
        <p:txBody>
          <a:bodyPr anchor="t" anchorCtr="0" bIns="57150" lIns="123825" rIns="57150" rtlCol="0" tIns="57150" vert="horz" wrap="square">
            <a:noAutofit/>
          </a:bodyPr>
          <a:lstStyle/>
          <a:p>
            <a:pPr algn="l">
              <a:lnSpc>
                <a:spcPct val="114999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需求结构化写Spec，AI按Spec输出实现、测试及文档，Spec可版本化、review，为协作基准。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eyJfdGVtcGxhdGVEYXRhIjp7ImNvbnRlbnRUeXBlIjoiJGl0ZW0yX2MiLCJsaW5lQ291bnQiOiI0Iiwid29yZENvdW50IjoiMjgifSwidGFnIjoiJGl0ZW0yX2MifQ==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5347614" y="1556561"/>
            <a:ext cx="5299568" cy="468573"/>
          </a:xfrm>
          <a:prstGeom prst="roundRect">
            <a:avLst>
              <a:gd fmla="val 50000" name="adj"/>
            </a:avLst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2" name="AutoShape 12"/>
          <p:cNvSpPr/>
          <p:nvPr/>
        </p:nvSpPr>
        <p:spPr>
          <a:xfrm rot="0">
            <a:off x="6414867" y="1534903"/>
            <a:ext cx="3165062" cy="454737"/>
          </a:xfrm>
          <a:prstGeom prst="rect">
            <a:avLst/>
          </a:prstGeom>
          <a:noFill/>
          <a:ln/>
        </p:spPr>
        <p:txBody>
          <a:bodyPr anchor="b" anchorCtr="1" bIns="45720" lIns="91440" rIns="91440" rtlCol="0" tIns="45720" vert="horz" wrap="square">
            <a:normAutofit/>
          </a:bodyPr>
          <a:lstStyle/>
          <a:p>
            <a:pPr algn="ctr">
              <a:defRPr/>
            </a:pPr>
            <a:r>
              <a:rPr b="1"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vibe coding模式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eyJfdGVtcGxhdGVEYXRhIjp7ImNvbnRlbnRUeXBlIjoiJGl0ZW0xX3RpdGxlIiwibGluZUNvdW50IjoiMSIsIndvcmRDb3VudCI6IjEyIn0sInRhZyI6IiRpdGVtMV90aXRsZSJ9</bd:templateData>
          </p:ext>
        </p:extLst>
      </p:sp>
      <p:sp>
        <p:nvSpPr>
          <p:cNvPr id="13" name="TextBox 13"/>
          <p:cNvSpPr txBox="1"/>
          <p:nvPr/>
        </p:nvSpPr>
        <p:spPr>
          <a:xfrm rot="0">
            <a:off x="5452715" y="2062560"/>
            <a:ext cx="5194466" cy="1057947"/>
          </a:xfrm>
          <a:prstGeom prst="rect">
            <a:avLst/>
          </a:prstGeom>
          <a:ln/>
        </p:spPr>
        <p:txBody>
          <a:bodyPr anchor="t" anchorCtr="0" bIns="57150" lIns="123825" rIns="57150" rtlCol="0" tIns="57150" vert="horz" wrap="square">
            <a:noAutofit/>
          </a:bodyPr>
          <a:lstStyle/>
          <a:p>
            <a:pPr algn="l">
              <a:lnSpc>
                <a:spcPct val="114999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特点是想到什么就丢给AI处理，出bug再由AI修复，此过程不可复现，且难以团队协作。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eyJfdGVtcGxhdGVEYXRhIjp7ImNvbnRlbnRUeXBlIjoiJGl0ZW0xX2MiLCJsaW5lQ291bnQiOiI0Iiwid29yZENvdW50IjoiMjgifSwidGFnIjoiJGl0ZW0xX2MifQ==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9heazleiuuue7tOW6plxuIyMjIHZpYmUgY29kaW5n5qih5byPXG7nibnngrnmmK/mg7PliLDku4DkuYjlsLHkuKLnu5lBSeWkhOeQhu+8jOWHumJ1Z+WGjeeUsUFJ5L+u5aSN77yM5q2k6L+H56iL5LiN5Y+v5aSN546w77yM5LiU6Zq+5Lul5Zui6Zif5Y2P5L2c44CCXG4jIyMgU0RE5qih5byPXG7pnIDmsYLnu5PmnoTljJblhplTcGVj77yMQUnmjIlTcGVj6L6T5Ye65a6e546w44CB5rWL6K+V5Y+K5paH5qGj77yMU3BlY+WPr+eJiOacrOWMluOAgXJldmlld++8jOS4uuWNj+S9nOWfuuWHhuOAglxuIyMjIFNEROW3peS9nOa1gVxu5LuO6Ieq54S26K+t6KiA6ZyA5rGC5Ye65Y+R77yM5Yi25a6aU3BlY++8jOaehOW7uumhueebrue7k+aehO+8jOWunueOsOWKn+iDve+8jOa1i+ivlemqjOivge+8jOaWh+aho+iusOW9le+8jOacgOWQjuWkjeebmOaAu+e7k+OAgiIsInRwbGlkIjoiMTAyMzI5IiwidHBsTmFtZSI6Imxpc3QzXzIwMjUwNjI2MDkiLCJlZGl0ZWQiOiJmYWxzZSJ9</bd:templateData>
    </p:ext>
  </p:extLs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-186" l="0" r="0" t="-186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539110" y="2972036"/>
            <a:ext cx="3314231" cy="647995"/>
          </a:xfrm>
          <a:prstGeom prst="rect">
            <a:avLst/>
          </a:prstGeom>
          <a:ln/>
        </p:spPr>
        <p:txBody>
          <a:bodyPr anchor="ctr" anchorCtr="0" bIns="57150" lIns="114300" rIns="114300" rtlCol="0" tIns="5715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AI需工程约束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eyJfdGVtcGxhdGVEYXRhIjp7ImNvbnRlbnRUeXBlIjoiJGl0ZW0xX3RpdGxlIiwibGluZUNvdW50IjoiMSIsIndvcmRDb3VudCI6IjkifSwidGFnIjoiJGl0ZW0xX3RpdGxlIn0=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8059848" y="1716027"/>
            <a:ext cx="3314231" cy="1580007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需配套代码规范、目录约定、测试覆盖策略、Review及安全审计，并设立写给AI的规则文件。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anchorCtr="0" bIns="57150" lIns="114300" rIns="114300" rtlCol="0" tIns="57150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强化工程实践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eyJfdGVtcGxhdGVEYXRhIjp7ImNvbnRlbnRUeXBlIjoiJGl0ZW0yX3RpdGxlIiwibGluZUNvdW50IjoiMSIsIndvcmRDb3VudCI6IjkifSwidGFnIjoiJGl0ZW0yX3RpdGxlIn0=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anchorCtr="0" bIns="57150" lIns="114300" rIns="114300" rtlCol="0" tIns="57150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AI上限与下限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eyJfdGVtcGxhdGVEYXRhIjp7ImNvbnRlbnRUeXBlIjoiJGl0ZW0zX3RpdGxlIiwibGluZUNvdW50IjoiMSIsIndvcmRDb3VudCI6IjkifSwidGFnIjoiJGl0ZW0zX3RpdGxlIn0=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8059848" y="4565142"/>
            <a:ext cx="3314231" cy="1580007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AI的上限取决于工具和模型的能力，下限则受团队工程实践的保障，强调工程实践的重要性。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539110" y="3620031"/>
            <a:ext cx="3314231" cy="1580007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仅引入AI而不加强工程约束会导致代码质量不稳、风格不一，技术债积累加速，安全合规问题隐蔽。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⼯程维度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8r+eoi+e7tOW6plxuIyMjIEFJ6ZyA5bel56iL57qm5p2fXG7ku4XlvJXlhaVBSeiAjOS4jeWKoOW8uuW3peeoi+e6puadn+S8muWvvOiHtOS7o+eggei0qOmHj+S4jeeos+OAgemjjuagvOS4jeS4gO+8jOaKgOacr+WAuuenr+e0r+WKoOmAn++8jOWuieWFqOWQiOinhOmXrumimOmakOiUveOAglxuIyMjIOW8uuWMluW3peeoi+Wunui3tVxu6ZyA6YWN5aWX5Luj56CB6KeE6IyD44CB55uu5b2V57qm5a6a44CB5rWL6K+V6KaG55uW562W55Wl44CBUmV2aWV35Y+K5a6J5YWo5a6h6K6h77yM5bm26K6+56uL5YaZ57uZQUnnmoTop4TliJnmlofku7bjgIJcbiMjIyBBSeS4iumZkOS4juS4i+mZkFxuQUnnmoTkuIrpmZDlj5blhrPkuo7lt6XlhbflkozmqKHlnovnmoTog73lipvvvIzkuIvpmZDliJnlj5flm6LpmJ/lt6XnqIvlrp7ot7XnmoTkv53pmpzvvIzlvLrosIPlt6XnqIvlrp7ot7XnmoTph43opoHmgKfjgIIiLCJ0cGxpZCI6IjEwMjMyOSIsInRwbE5hbWUiOiJsaXN0M19JbWcyNyIsImVkaXRlZCI6ImZhbHNlIn0=</bd:templateData>
    </p:ext>
  </p:extLs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限制与问题 &amp; 解决⽅案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eyJtZCI6IiMjIOmZkOWItuS4jumXrumimCAmIOino+WGs+K9heahiCIsInRwbGlkIjoiMTAyMzI5IiwidHBsTmFtZSI6ImgydGl0bGVfY2h1YW5na2V0aWUwMzgiLCJlZGl0ZWQiOiJmYWxzZSJ9</bd:templateData>
    </p:ext>
  </p:extLs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002" name="TextBox 2"/>
          <p:cNvSpPr txBox="1"/>
          <p:nvPr/>
        </p:nvSpPr>
        <p:spPr>
          <a:xfrm rot="0">
            <a:off x="775185" y="2449646"/>
            <a:ext cx="2570373" cy="1513273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AI在复杂业务规则、安全及边界条件上易出错，且过度自信，选择性注意上下文，可能忽视关键信息。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eyJfdGVtcGxhdGVEYXRhIjp7ImNvbnRlbnRUeXBlIjoiJGl0ZW0xX2MiLCJsaW5lQ291bnQiOiI1Iiwid29yZENvdW50IjoiMTEifSwidGFnIjoiJGl0ZW0xX2MifQ==</bd:templateData>
          </p:ext>
        </p:extLst>
      </p:sp>
      <p:sp>
        <p:nvSpPr>
          <p:cNvPr id="1900004" name="TextBox 3"/>
          <p:cNvSpPr txBox="1"/>
          <p:nvPr/>
        </p:nvSpPr>
        <p:spPr>
          <a:xfrm rot="0">
            <a:off x="775185" y="1779999"/>
            <a:ext cx="2684669" cy="64117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模型局限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eyJfdGVtcGxhdGVEYXRhIjp7ImNvbnRlbnRUeXBlIjoiJGl0ZW0xX3RpdGxlIiwibGluZUNvdW50IjoiMSIsIndvcmRDb3VudCI6IjcifSwidGFnIjoiJGl0ZW0xX3RpdGxlIn0=</bd:templateData>
          </p:ext>
        </p:extLst>
      </p:sp>
      <p:sp>
        <p:nvSpPr>
          <p:cNvPr id="1900005" name="TextBox 4"/>
          <p:cNvSpPr txBox="1"/>
          <p:nvPr/>
        </p:nvSpPr>
        <p:spPr>
          <a:xfrm rot="0">
            <a:off x="775185" y="4888364"/>
            <a:ext cx="2570373" cy="1513273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引入AI后，代码质量、风格、结构易失去统一，技术债积累加速，且安全合规问题隐匿性增强。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eyJfdGVtcGxhdGVEYXRhIjp7ImNvbnRlbnRUeXBlIjoiJGl0ZW0yX2MiLCJsaW5lQ291bnQiOiI1Iiwid29yZENvdW50IjoiMTEifSwidGFnIjoiJGl0ZW0yX2MifQ==</bd:templateData>
          </p:ext>
        </p:extLst>
      </p:sp>
      <p:sp>
        <p:nvSpPr>
          <p:cNvPr id="1900006" name="TextBox 5"/>
          <p:cNvSpPr txBox="1"/>
          <p:nvPr/>
        </p:nvSpPr>
        <p:spPr>
          <a:xfrm rot="0">
            <a:off x="775185" y="4218717"/>
            <a:ext cx="2684669" cy="64117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⼯程⻛险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eyJfdGVtcGxhdGVEYXRhIjp7ImNvbnRlbnRUeXBlIjoiJGl0ZW0yX3RpdGxlIiwibGluZUNvdW50IjoiMSIsIndvcmRDb3VudCI6IjcifSwidGFnIjoiJGl0ZW0yX3RpdGxlIn0=</bd:templateData>
          </p:ext>
        </p:extLst>
      </p:sp>
      <p:sp>
        <p:nvSpPr>
          <p:cNvPr id="1900007" name="TextBox 6"/>
          <p:cNvSpPr txBox="1"/>
          <p:nvPr/>
        </p:nvSpPr>
        <p:spPr>
          <a:xfrm rot="0">
            <a:off x="8808159" y="2457763"/>
            <a:ext cx="2570373" cy="152364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过度依赖AI导致技能退化，期待值过高忽视多轮协作需求，团队内用法不一致影响项目整体风格统一。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eyJfdGVtcGxhdGVEYXRhIjp7ImNvbnRlbnRUeXBlIjoiJGl0ZW0zX2MiLCJsaW5lQ291bnQiOiI1Iiwid29yZENvdW50IjoiMTEifSwidGFnIjoiJGl0ZW0zX2MifQ==</bd:templateData>
          </p:ext>
        </p:extLst>
      </p:sp>
      <p:sp>
        <p:nvSpPr>
          <p:cNvPr id="1900008" name="TextBox 7"/>
          <p:cNvSpPr txBox="1"/>
          <p:nvPr/>
        </p:nvSpPr>
        <p:spPr>
          <a:xfrm rot="0">
            <a:off x="8567642" y="1788116"/>
            <a:ext cx="2684669" cy="64117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⼈的误区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eyJfdGVtcGxhdGVEYXRhIjp7ImNvbnRlbnRUeXBlIjoiJGl0ZW0zX3RpdGxlIiwibGluZUNvdW50IjoiMSIsIndvcmRDb3VudCI6IjcifSwidGFnIjoiJGl0ZW0zX3RpdGxlIn0=</bd:templateData>
          </p:ext>
        </p:extLst>
      </p:sp>
      <p:sp>
        <p:nvSpPr>
          <p:cNvPr id="1900009" name="TextBox 8"/>
          <p:cNvSpPr txBox="1"/>
          <p:nvPr/>
        </p:nvSpPr>
        <p:spPr>
          <a:xfrm rot="0">
            <a:off x="8808158" y="4877991"/>
            <a:ext cx="2570373" cy="152364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建立兜底策略，测试前置，要求边界条件，多视角检查，结构与规范前置，安全敏感区域仍由资深工程师主导。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eyJfdGVtcGxhdGVEYXRhIjp7ImNvbnRlbnRUeXBlIjoiJGl0ZW00X2MiLCJsaW5lQ291bnQiOiI1Iiwid29yZENvdW50IjoiMTEifSwidGFnIjoiJGl0ZW00X2MifQ==</bd:templateData>
          </p:ext>
        </p:extLst>
      </p:sp>
      <p:sp>
        <p:nvSpPr>
          <p:cNvPr id="1900010" name="TextBox 9"/>
          <p:cNvSpPr txBox="1"/>
          <p:nvPr/>
        </p:nvSpPr>
        <p:spPr>
          <a:xfrm rot="0">
            <a:off x="8567641" y="4208344"/>
            <a:ext cx="2684669" cy="64117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解决思路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eyJfdGVtcGxhdGVEYXRhIjp7ImNvbnRlbnRUeXBlIjoiJGl0ZW00X3RpdGxlIiwibGluZUNvdW50IjoiMSIsIndvcmRDb3VudCI6IjcifSwidGFnIjoiJGl0ZW00X3RpdGxlIn0=</bd:templateData>
          </p:ext>
        </p:extLst>
      </p:sp>
      <p:sp>
        <p:nvSpPr>
          <p:cNvPr id="1900011" name="Freeform 10"/>
          <p:cNvSpPr/>
          <p:nvPr/>
        </p:nvSpPr>
        <p:spPr>
          <a:xfrm rot="0">
            <a:off x="3880826" y="3261747"/>
            <a:ext cx="4428160" cy="2433081"/>
          </a:xfrm>
          <a:custGeom>
            <a:avLst/>
            <a:gdLst/>
            <a:ahLst/>
            <a:cxnLst/>
            <a:rect b="b" l="l" r="r" t="t"/>
            <a:pathLst>
              <a:path h="1111" w="2022">
                <a:moveTo>
                  <a:pt x="559" y="783"/>
                </a:moveTo>
                <a:lnTo>
                  <a:pt x="1009" y="0"/>
                </a:lnTo>
                <a:lnTo>
                  <a:pt x="0" y="1111"/>
                </a:lnTo>
                <a:lnTo>
                  <a:pt x="2022" y="1111"/>
                </a:lnTo>
                <a:lnTo>
                  <a:pt x="559" y="783"/>
                </a:ln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  <a:lumMod val="75000"/>
                </a:schemeClr>
              </a:gs>
            </a:gsLst>
            <a:lin ang="0"/>
          </a:gradFill>
          <a:ln w="28575">
            <a:solidFill>
              <a:schemeClr val="lt1">
                <a:alpha val="100000"/>
              </a:schemeClr>
            </a:solidFill>
            <a:prstDash val="solid"/>
          </a:ln>
        </p:spPr>
        <p:txBody>
          <a:bodyPr anchor="ctr" anchorCtr="0" rtlCol="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12" name="Freeform 11"/>
          <p:cNvSpPr/>
          <p:nvPr/>
        </p:nvSpPr>
        <p:spPr>
          <a:xfrm rot="0">
            <a:off x="5105029" y="1844824"/>
            <a:ext cx="3206146" cy="3850004"/>
          </a:xfrm>
          <a:custGeom>
            <a:avLst/>
            <a:gdLst/>
            <a:ahLst/>
            <a:cxnLst/>
            <a:rect b="b" l="l" r="r" t="t"/>
            <a:pathLst>
              <a:path h="1758" w="1464">
                <a:moveTo>
                  <a:pt x="904" y="1430"/>
                </a:moveTo>
                <a:lnTo>
                  <a:pt x="0" y="1430"/>
                </a:lnTo>
                <a:lnTo>
                  <a:pt x="1464" y="1758"/>
                </a:lnTo>
                <a:lnTo>
                  <a:pt x="449" y="0"/>
                </a:lnTo>
                <a:lnTo>
                  <a:pt x="904" y="143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  <a:lumMod val="20000"/>
                  <a:lumOff val="80000"/>
                </a:schemeClr>
              </a:gs>
            </a:gsLst>
            <a:lin ang="0"/>
          </a:gradFill>
          <a:ln w="28575">
            <a:solidFill>
              <a:schemeClr val="lt1">
                <a:alpha val="100000"/>
              </a:schemeClr>
            </a:solidFill>
            <a:prstDash val="solid"/>
          </a:ln>
        </p:spPr>
        <p:txBody>
          <a:bodyPr anchor="ctr" anchorCtr="0" rtlCol="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24" name="Freeform 12"/>
          <p:cNvSpPr/>
          <p:nvPr/>
        </p:nvSpPr>
        <p:spPr>
          <a:xfrm rot="0">
            <a:off x="3880826" y="1844824"/>
            <a:ext cx="3203956" cy="3850004"/>
          </a:xfrm>
          <a:custGeom>
            <a:avLst/>
            <a:gdLst/>
            <a:ahLst/>
            <a:cxnLst/>
            <a:rect b="b" l="l" r="r" t="t"/>
            <a:pathLst>
              <a:path h="1758" w="1463">
                <a:moveTo>
                  <a:pt x="1009" y="647"/>
                </a:moveTo>
                <a:lnTo>
                  <a:pt x="1463" y="1430"/>
                </a:lnTo>
                <a:lnTo>
                  <a:pt x="1008" y="0"/>
                </a:lnTo>
                <a:lnTo>
                  <a:pt x="0" y="1758"/>
                </a:lnTo>
                <a:lnTo>
                  <a:pt x="1009" y="647"/>
                </a:ln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  <a:lumMod val="60000"/>
                  <a:lumOff val="40000"/>
                </a:schemeClr>
              </a:gs>
            </a:gsLst>
            <a:lin ang="0"/>
          </a:gradFill>
          <a:ln w="28575">
            <a:solidFill>
              <a:schemeClr val="lt1">
                <a:alpha val="100000"/>
              </a:schemeClr>
            </a:solidFill>
            <a:prstDash val="solid"/>
          </a:ln>
        </p:spPr>
        <p:txBody>
          <a:bodyPr anchor="ctr" anchorCtr="0" rtlCol="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25" name="AutoShape 13"/>
          <p:cNvSpPr/>
          <p:nvPr/>
        </p:nvSpPr>
        <p:spPr>
          <a:xfrm rot="0">
            <a:off x="5512860" y="1779999"/>
            <a:ext cx="1059029" cy="10590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57150">
            <a:solidFill>
              <a:schemeClr val="l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27" name="AutoShape 14"/>
          <p:cNvSpPr/>
          <p:nvPr/>
        </p:nvSpPr>
        <p:spPr>
          <a:xfrm rot="0">
            <a:off x="3567307" y="4996264"/>
            <a:ext cx="1059029" cy="10590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57150">
            <a:solidFill>
              <a:schemeClr val="lt1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28" name="Freeform 15"/>
          <p:cNvSpPr/>
          <p:nvPr/>
        </p:nvSpPr>
        <p:spPr>
          <a:xfrm rot="0">
            <a:off x="3884801" y="5286372"/>
            <a:ext cx="451429" cy="451420"/>
          </a:xfrm>
          <a:custGeom>
            <a:avLst/>
            <a:gdLst/>
            <a:ahLst/>
            <a:cxnLst/>
            <a:rect b="b" l="l" r="r" t="t"/>
            <a:pathLst>
              <a:path h="1831823" w="1831861">
                <a:moveTo>
                  <a:pt x="1615928" y="1170309"/>
                </a:moveTo>
                <a:lnTo>
                  <a:pt x="1800618" y="1263273"/>
                </a:lnTo>
                <a:cubicBezTo>
                  <a:pt x="1819563" y="1273074"/>
                  <a:pt x="1831574" y="1292515"/>
                  <a:pt x="1831860" y="1313851"/>
                </a:cubicBezTo>
                <a:cubicBezTo>
                  <a:pt x="1831803" y="1334986"/>
                  <a:pt x="1820078" y="1354370"/>
                  <a:pt x="1801380" y="1364238"/>
                </a:cubicBezTo>
                <a:lnTo>
                  <a:pt x="938891" y="1824867"/>
                </a:lnTo>
                <a:cubicBezTo>
                  <a:pt x="930576" y="1829525"/>
                  <a:pt x="921184" y="1831925"/>
                  <a:pt x="911650" y="1831820"/>
                </a:cubicBezTo>
                <a:cubicBezTo>
                  <a:pt x="902010" y="1831820"/>
                  <a:pt x="892514" y="1829429"/>
                  <a:pt x="884027" y="1824867"/>
                </a:cubicBezTo>
                <a:lnTo>
                  <a:pt x="30587" y="1364143"/>
                </a:lnTo>
                <a:cubicBezTo>
                  <a:pt x="20529" y="1358647"/>
                  <a:pt x="12290" y="1350341"/>
                  <a:pt x="6870" y="1340235"/>
                </a:cubicBezTo>
                <a:cubicBezTo>
                  <a:pt x="6841" y="1340178"/>
                  <a:pt x="6813" y="1340111"/>
                  <a:pt x="6775" y="1340054"/>
                </a:cubicBezTo>
                <a:cubicBezTo>
                  <a:pt x="-7456" y="1311879"/>
                  <a:pt x="3841" y="1277503"/>
                  <a:pt x="32016" y="1263273"/>
                </a:cubicBezTo>
                <a:lnTo>
                  <a:pt x="216039" y="1171738"/>
                </a:lnTo>
                <a:lnTo>
                  <a:pt x="834592" y="1505875"/>
                </a:lnTo>
                <a:lnTo>
                  <a:pt x="835069" y="1505875"/>
                </a:lnTo>
                <a:cubicBezTo>
                  <a:pt x="858557" y="1518295"/>
                  <a:pt x="884703" y="1524829"/>
                  <a:pt x="911269" y="1524925"/>
                </a:cubicBezTo>
                <a:cubicBezTo>
                  <a:pt x="938196" y="1524972"/>
                  <a:pt x="964694" y="1518219"/>
                  <a:pt x="988326" y="1505303"/>
                </a:cubicBezTo>
                <a:close/>
              </a:path>
              <a:path h="1831823" w="1831861">
                <a:moveTo>
                  <a:pt x="1615643" y="763591"/>
                </a:moveTo>
                <a:lnTo>
                  <a:pt x="1800427" y="856555"/>
                </a:lnTo>
                <a:cubicBezTo>
                  <a:pt x="1809743" y="861365"/>
                  <a:pt x="1817554" y="868652"/>
                  <a:pt x="1823002" y="877605"/>
                </a:cubicBezTo>
                <a:cubicBezTo>
                  <a:pt x="1825097" y="880863"/>
                  <a:pt x="1826821" y="884349"/>
                  <a:pt x="1828145" y="887987"/>
                </a:cubicBezTo>
                <a:lnTo>
                  <a:pt x="1827859" y="887416"/>
                </a:lnTo>
                <a:cubicBezTo>
                  <a:pt x="1830145" y="893512"/>
                  <a:pt x="1831403" y="899951"/>
                  <a:pt x="1831574" y="906466"/>
                </a:cubicBezTo>
                <a:cubicBezTo>
                  <a:pt x="1831631" y="925744"/>
                  <a:pt x="1821821" y="943718"/>
                  <a:pt x="1805571" y="954091"/>
                </a:cubicBezTo>
                <a:cubicBezTo>
                  <a:pt x="1804123" y="955053"/>
                  <a:pt x="1802628" y="955948"/>
                  <a:pt x="1801094" y="956758"/>
                </a:cubicBezTo>
                <a:lnTo>
                  <a:pt x="1668697" y="1027529"/>
                </a:lnTo>
                <a:lnTo>
                  <a:pt x="1503819" y="1115540"/>
                </a:lnTo>
                <a:lnTo>
                  <a:pt x="938129" y="1417673"/>
                </a:lnTo>
                <a:cubicBezTo>
                  <a:pt x="929833" y="1422302"/>
                  <a:pt x="920479" y="1424693"/>
                  <a:pt x="910983" y="1424626"/>
                </a:cubicBezTo>
                <a:cubicBezTo>
                  <a:pt x="901344" y="1424588"/>
                  <a:pt x="891866" y="1422207"/>
                  <a:pt x="883361" y="1417673"/>
                </a:cubicBezTo>
                <a:lnTo>
                  <a:pt x="402062" y="1157736"/>
                </a:lnTo>
                <a:lnTo>
                  <a:pt x="327005" y="1117254"/>
                </a:lnTo>
                <a:lnTo>
                  <a:pt x="29921" y="956758"/>
                </a:lnTo>
                <a:cubicBezTo>
                  <a:pt x="27539" y="955329"/>
                  <a:pt x="24967" y="953710"/>
                  <a:pt x="22777" y="952091"/>
                </a:cubicBezTo>
                <a:lnTo>
                  <a:pt x="18395" y="948471"/>
                </a:lnTo>
                <a:cubicBezTo>
                  <a:pt x="13499" y="944033"/>
                  <a:pt x="9404" y="938784"/>
                  <a:pt x="6298" y="932945"/>
                </a:cubicBezTo>
                <a:cubicBezTo>
                  <a:pt x="4003" y="928736"/>
                  <a:pt x="2336" y="924211"/>
                  <a:pt x="1346" y="919515"/>
                </a:cubicBezTo>
                <a:lnTo>
                  <a:pt x="679" y="916467"/>
                </a:lnTo>
                <a:lnTo>
                  <a:pt x="107" y="911324"/>
                </a:lnTo>
                <a:cubicBezTo>
                  <a:pt x="-36" y="910381"/>
                  <a:pt x="-36" y="909409"/>
                  <a:pt x="107" y="908466"/>
                </a:cubicBezTo>
                <a:cubicBezTo>
                  <a:pt x="-388" y="886387"/>
                  <a:pt x="11785" y="865956"/>
                  <a:pt x="31445" y="855888"/>
                </a:cubicBezTo>
                <a:lnTo>
                  <a:pt x="215563" y="764162"/>
                </a:lnTo>
                <a:lnTo>
                  <a:pt x="609517" y="977237"/>
                </a:lnTo>
                <a:lnTo>
                  <a:pt x="834592" y="1098776"/>
                </a:lnTo>
                <a:lnTo>
                  <a:pt x="835069" y="1098776"/>
                </a:lnTo>
                <a:cubicBezTo>
                  <a:pt x="858548" y="1111215"/>
                  <a:pt x="884704" y="1117750"/>
                  <a:pt x="911269" y="1117826"/>
                </a:cubicBezTo>
                <a:cubicBezTo>
                  <a:pt x="938234" y="1117921"/>
                  <a:pt x="964780" y="1111168"/>
                  <a:pt x="988421" y="1098204"/>
                </a:cubicBezTo>
                <a:lnTo>
                  <a:pt x="1221594" y="973712"/>
                </a:lnTo>
                <a:close/>
              </a:path>
              <a:path h="1831823" w="1831861">
                <a:moveTo>
                  <a:pt x="920508" y="0"/>
                </a:moveTo>
                <a:cubicBezTo>
                  <a:pt x="929426" y="0"/>
                  <a:pt x="938343" y="2086"/>
                  <a:pt x="946511" y="6258"/>
                </a:cubicBezTo>
                <a:lnTo>
                  <a:pt x="1800522" y="441932"/>
                </a:lnTo>
                <a:cubicBezTo>
                  <a:pt x="1819553" y="451904"/>
                  <a:pt x="1831583" y="471507"/>
                  <a:pt x="1831860" y="492986"/>
                </a:cubicBezTo>
                <a:cubicBezTo>
                  <a:pt x="1832012" y="514331"/>
                  <a:pt x="1820258" y="533981"/>
                  <a:pt x="1801380" y="543944"/>
                </a:cubicBezTo>
                <a:lnTo>
                  <a:pt x="938605" y="1010669"/>
                </a:lnTo>
                <a:cubicBezTo>
                  <a:pt x="930328" y="1015327"/>
                  <a:pt x="920965" y="1017727"/>
                  <a:pt x="911459" y="1017622"/>
                </a:cubicBezTo>
                <a:cubicBezTo>
                  <a:pt x="901820" y="1017604"/>
                  <a:pt x="892333" y="1015213"/>
                  <a:pt x="883836" y="1010669"/>
                </a:cubicBezTo>
                <a:lnTo>
                  <a:pt x="30301" y="543944"/>
                </a:lnTo>
                <a:lnTo>
                  <a:pt x="30396" y="543944"/>
                </a:lnTo>
                <a:cubicBezTo>
                  <a:pt x="20176" y="538382"/>
                  <a:pt x="11861" y="529866"/>
                  <a:pt x="6546" y="519513"/>
                </a:cubicBezTo>
                <a:cubicBezTo>
                  <a:pt x="-8056" y="491062"/>
                  <a:pt x="3174" y="456152"/>
                  <a:pt x="31635" y="441551"/>
                </a:cubicBezTo>
                <a:lnTo>
                  <a:pt x="894504" y="6258"/>
                </a:lnTo>
                <a:cubicBezTo>
                  <a:pt x="902672" y="2086"/>
                  <a:pt x="911590" y="0"/>
                  <a:pt x="920508" y="0"/>
                </a:cubicBezTo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29" name="AutoShape 16"/>
          <p:cNvSpPr/>
          <p:nvPr/>
        </p:nvSpPr>
        <p:spPr>
          <a:xfrm rot="0">
            <a:off x="7458414" y="4996264"/>
            <a:ext cx="1059029" cy="10590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57150">
            <a:solidFill>
              <a:schemeClr val="lt1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13" name="Freeform 17"/>
          <p:cNvSpPr/>
          <p:nvPr/>
        </p:nvSpPr>
        <p:spPr>
          <a:xfrm rot="0">
            <a:off x="5830446" y="2132225"/>
            <a:ext cx="389380" cy="389380"/>
          </a:xfrm>
          <a:custGeom>
            <a:avLst/>
            <a:gdLst/>
            <a:ahLst/>
            <a:cxnLst/>
            <a:rect b="b" l="l" r="r" t="t"/>
            <a:pathLst>
              <a:path h="720000" w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14" name="Freeform 18"/>
          <p:cNvSpPr/>
          <p:nvPr/>
        </p:nvSpPr>
        <p:spPr>
          <a:xfrm rot="0">
            <a:off x="7738386" y="5300660"/>
            <a:ext cx="488324" cy="427520"/>
          </a:xfrm>
          <a:custGeom>
            <a:avLst/>
            <a:gdLst/>
            <a:ahLst/>
            <a:cxnLst/>
            <a:rect b="b" l="l" r="r" t="t"/>
            <a:pathLst>
              <a:path h="720000" w="822401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900015" name="TextBox 19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限制与问题 &amp; 解决⽅案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eyJfdGVtcGxhdGVEYXRhIjp7ImNvbnRlbnRUeXBlIjoiJHRpdGxlIiwibGluZUNvdW50IjoiMSIsIndvcmRDb3VudCI6IjM1In0sInRhZyI6IiR0aXRsZSJ9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ZkOWItuS4jumXrumimCAmIOino+WGs+K9heahiFxuIyMjIOaooeWei+WxgOmZkFxuQUnlnKjlpI3mnYLkuJrliqHop4TliJnjgIHlronlhajlj4rovrnnlYzmnaHku7bkuIrmmJPlh7rplJnvvIzkuJTov4fluqboh6rkv6HvvIzpgInmi6nmgKfms6jmhI/kuIrkuIvmlofvvIzlj6/og73lv73op4blhbPplK7kv6Hmga/jgIJcbiMjIyDivK/nqIviu5vpmalcbuW8leWFpUFJ5ZCO77yM5Luj56CB6LSo6YeP44CB6aOO5qC844CB57uT5p6E5piT5aSx5Y6757uf5LiA77yM5oqA5pyv5YC656ev57Sv5Yqg6YCf77yM5LiU5a6J5YWo5ZCI6KeE6Zeu6aKY6ZqQ5Yy/5oCn5aKe5by644CCXG4jIyMg4ryI55qE6K+v5Yy6XG7ov4fluqbkvp3otZZBSeWvvOiHtOaKgOiDvemAgOWMlu+8jOacn+W+heWAvOi/h+mrmOW/veinhuWkmui9ruWNj+S9nOmcgOaxgu+8jOWboumYn+WGheeUqOazleS4jeS4gOiHtOW9seWTjemhueebruaVtOS9k+mjjuagvOe7n+S4gOOAglxuIyMjIOino+WGs+aAnei3r1xu5bu656uL5YWc5bqV562W55Wl77yM5rWL6K+V5YmN572u77yM6KaB5rGC6L6555WM5p2h5Lu277yM5aSa6KeG6KeS5qOA5p+l77yM57uT5p6E5LiO6KeE6IyD5YmN572u77yM5a6J5YWo5pWP5oSf5Yy65Z+f5LuN55Sx6LWE5rex5bel56iL5biI5Li75a+844CCIiwidHBsaWQiOiIxMDIzMjkiLCJ0cGxOYW1lIjoibGlzdDRfcDJjaHVhbmdrZXRpZTAzOCIsImVkaXRlZCI6ImZhbHNlIn0=</bd:templateData>
    </p:ext>
  </p:extLs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⼯具实战：Claude Code &amp; Cursor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eyJtZCI6IiMjIOK8r+WFt+WunuaImO+8mkNsYXVkZSBDb2RlICYgQ3Vyc29yIiwidHBsaWQiOiIxMDIzMjkiLCJ0cGxOYW1lIjoiaDJ0aXRsZV9jaHVhbmdrZXRpZTAzOCIsImVkaXRlZCI6ImZhbHNlIn0=</bd:templateData>
    </p:ext>
  </p:extLs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Claude Code vs Cursor：定位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AutoShape 3"/>
          <p:cNvSpPr/>
          <p:nvPr/>
        </p:nvSpPr>
        <p:spPr>
          <a:xfrm rot="0">
            <a:off x="570901" y="2169151"/>
            <a:ext cx="3349680" cy="3991589"/>
          </a:xfrm>
          <a:prstGeom prst="roundRect">
            <a:avLst>
              <a:gd fmla="val 7233" name="adj"/>
            </a:avLst>
          </a:prstGeom>
          <a:solidFill>
            <a:schemeClr val="lt2">
              <a:alpha val="62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941362" y="2377135"/>
            <a:ext cx="2608758" cy="3575622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终端/CLI优先的工作流，能读取项目、修改文件、运行命令，并深度集成了MCP、Skills、Subagents等功能，更像是一个“AI程序员+自动化工作流平台”。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eyJfdGVtcGxhdGVEYXRhIjp7ImNvbnRlbnRUeXBlIjoiJGl0ZW0xX2MiLCJsaW5lQ291bnQiOiIxMCIsIndvcmRDb3VudCI6IjEyIn0sInRhZyI6IiRpdGVtMV9jIn0=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570901" y="1430346"/>
            <a:ext cx="3349680" cy="501015"/>
          </a:xfrm>
          <a:prstGeom prst="rect">
            <a:avLst/>
          </a:prstGeom>
          <a:ln/>
        </p:spPr>
        <p:txBody>
          <a:bodyPr anchor="t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Claude Code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eyJfdGVtcGxhdGVEYXRhIjp7ImNvbnRlbnRUeXBlIjoiJGl0ZW0xX3RpdGxlIiwibGluZUNvdW50IjoiMSIsIndvcmRDb3VudCI6IjkifSwidGFnIjoiJGl0ZW0xX3RpdGxlIn0=</bd:templateData>
          </p:ext>
        </p:extLst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0"/>
          </a:blip>
          <a:srcRect b="4163" t="4163"/>
          <a:stretch>
            <a:fillRect/>
          </a:stretch>
        </p:blipFill>
        <p:spPr>
          <a:xfrm rot="0">
            <a:off x="7939953" y="1346825"/>
            <a:ext cx="3775571" cy="233055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7" name="AutoShape 7"/>
          <p:cNvSpPr/>
          <p:nvPr/>
        </p:nvSpPr>
        <p:spPr>
          <a:xfrm rot="0">
            <a:off x="4171878" y="2169151"/>
            <a:ext cx="3349680" cy="3991589"/>
          </a:xfrm>
          <a:prstGeom prst="roundRect">
            <a:avLst>
              <a:gd fmla="val 7233" name="adj"/>
            </a:avLst>
          </a:prstGeom>
          <a:solidFill>
            <a:schemeClr val="lt2">
              <a:alpha val="62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4535686" y="2378557"/>
            <a:ext cx="2622066" cy="3572778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基于VS Code的AI IDE，提供智能补全、项目级Agent、内置浏览器、Bugbot等特性，对前端和本地开发体验有极大的优化，是目前最好用的AI IDE之一。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eyJfdGVtcGxhdGVEYXRhIjp7ImNvbnRlbnRUeXBlIjoiJGl0ZW0yX2MiLCJsaW5lQ291bnQiOiIxMCIsIndvcmRDb3VudCI6IjEyIn0sInRhZyI6IiRpdGVtMl9jIn0=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4171878" y="1436034"/>
            <a:ext cx="3349680" cy="501015"/>
          </a:xfrm>
          <a:prstGeom prst="rect">
            <a:avLst/>
          </a:prstGeom>
          <a:ln/>
        </p:spPr>
        <p:txBody>
          <a:bodyPr anchor="t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Cursor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eyJfdGVtcGxhdGVEYXRhIjp7ImNvbnRlbnRUeXBlIjoiJGl0ZW0yX3RpdGxlIiwibGluZUNvdW50IjoiMSIsIndvcmRDb3VudCI6IjkifSwidGFnIjoiJGl0ZW0yX3RpdGxlIn0=</bd:templateData>
          </p:ext>
        </p:extLst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00000"/>
          </a:blip>
          <a:srcRect b="16697" t="16697"/>
          <a:stretch>
            <a:fillRect/>
          </a:stretch>
        </p:blipFill>
        <p:spPr>
          <a:xfrm rot="0">
            <a:off x="7939953" y="3823412"/>
            <a:ext cx="3775571" cy="233055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ENsYXVkZSBDb2RlIHZzIEN1cnNvcu+8muWumuS9jVxuIyMjIENsYXVkZSBDb2RlXG7nu4jnq68vQ0xJ5LyY5YWI55qE5bel5L2c5rWB77yM6IO96K+75Y+W6aG555uu44CB5L+u5pS55paH5Lu244CB6L+Q6KGM5ZG95Luk77yM5bm25rex5bqm6ZuG5oiQ5LqGTUNQ44CBU2tpbGxz44CBU3ViYWdlbnRz562J5Yqf6IO977yM5pu05YOP5piv5LiA5Liq4oCcQUnnqIvluo/lkZgr6Ieq5Yqo5YyW5bel5L2c5rWB5bmz5Y+w4oCd44CCXG4jIyMgQ3Vyc29yXG7ln7rkuo5WUyBDb2Rl55qEQUkgSURF77yM5o+Q5L6b5pm66IO96KGl5YWo44CB6aG555uu57qnQWdlbnTjgIHlhoXnva7mtY/op4jlmajjgIFCdWdib3TnrYnnibnmgKfvvIzlr7nliY3nq6/lkozmnKzlnLDlvIDlj5HkvZPpqozmnInmnoHlpKfnmoTkvJjljJbvvIzmmK/nm67liY3mnIDlpb3nlKjnmoRBSSBJREXkuYvkuIDjgIIiLCJ0cGxpZCI6IjEwMjMyOSIsInRwbE5hbWUiOiJsaXN0Ml9zYW1lU3R5bGUycGljMSIsImVkaXRlZCI6ImZhbHNlIn0=</bd:templateData>
    </p:ext>
  </p:extLs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425795" y="2384018"/>
            <a:ext cx="3415971" cy="3415971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Claude Code 的典型场景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4" name="AutoShape 4"/>
          <p:cNvSpPr/>
          <p:nvPr/>
        </p:nvSpPr>
        <p:spPr>
          <a:xfrm rot="0">
            <a:off x="4113475" y="1643082"/>
            <a:ext cx="3657600" cy="221985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4312581" y="1893684"/>
            <a:ext cx="3251104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项目级理解&amp;导航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eyJfdGVtcGxhdGVEYXRhIjp7ImNvbnRlbnRUeXBlIjoiJGl0ZW0xX3RpdGxlIiwibGluZUNvdW50IjoiMSIsIndvcmRDb3VudCI6IjExIn0sInRhZyI6IiRpdGVtMV90aXRsZSJ9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4312581" y="2463837"/>
            <a:ext cx="3251104" cy="1055857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模块职责总结，复杂模块边界与依赖分析，以及全局函数调用链追踪，助力开发者深入理解项目结构。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eyJfdGVtcGxhdGVEYXRhIjp7ImNvbnRlbnRUeXBlIjoiJGl0ZW0xX2MiLCJsaW5lQ291bnQiOiIzIiwid29yZENvdW50IjoiMTUifSwidGFnIjoiJGl0ZW0xX2MifQ==</bd:templateData>
          </p:ext>
        </p:extLst>
      </p:sp>
      <p:sp>
        <p:nvSpPr>
          <p:cNvPr id="7" name="AutoShape 7"/>
          <p:cNvSpPr/>
          <p:nvPr/>
        </p:nvSpPr>
        <p:spPr>
          <a:xfrm rot="0">
            <a:off x="8070842" y="1650556"/>
            <a:ext cx="3657600" cy="221985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8269948" y="1901159"/>
            <a:ext cx="3251104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功能开发/修bug/重构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eyJfdGVtcGxhdGVEYXRhIjp7ImNvbnRlbnRUeXBlIjoiJGl0ZW0yX3RpdGxlIiwibGluZUNvdW50IjoiMSIsIndvcmRDb3VudCI6IjExIn0sInRhZyI6IiRpdGVtMl90aXRsZSJ9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8269948" y="2471312"/>
            <a:ext cx="3251104" cy="1055857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根据描述生成patch，拆分重构屎山函数，并迁移callback风格至async/await等现代语法。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eyJfdGVtcGxhdGVEYXRhIjp7ImNvbnRlbnRUeXBlIjoiJGl0ZW0yX2MiLCJsaW5lQ291bnQiOiIzIiwid29yZENvdW50IjoiMTUifSwidGFnIjoiJGl0ZW0yX2MifQ==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4120950" y="4294709"/>
            <a:ext cx="3657600" cy="221985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4320056" y="4545312"/>
            <a:ext cx="3251104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测试/文档/脚本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eyJfdGVtcGxhdGVEYXRhIjp7ImNvbnRlbnRUeXBlIjoiJGl0ZW0zX3RpdGxlIiwibGluZUNvdW50IjoiMSIsIndvcmRDb3VudCI6IjExIn0sInRhZyI6IiRpdGVtM190aXRsZSJ9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4320056" y="5115465"/>
            <a:ext cx="3251104" cy="1055857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自动生成单元测试、集成测试，以及README/API文档草稿，同时生成数据迁移和运维脚本。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eyJfdGVtcGxhdGVEYXRhIjp7ImNvbnRlbnRUeXBlIjoiJGl0ZW0zX2MiLCJsaW5lQ291bnQiOiIzIiwid29yZENvdW50IjoiMTUifSwidGFnIjoiJGl0ZW0zX2MifQ==</bd:templateData>
          </p:ext>
        </p:extLst>
      </p:sp>
      <p:sp>
        <p:nvSpPr>
          <p:cNvPr id="13" name="AutoShape 13"/>
          <p:cNvSpPr/>
          <p:nvPr/>
        </p:nvSpPr>
        <p:spPr>
          <a:xfrm rot="0">
            <a:off x="8078316" y="4302184"/>
            <a:ext cx="3657600" cy="221985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8277423" y="4552787"/>
            <a:ext cx="3251104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代码阅读与学习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eyJfdGVtcGxhdGVEYXRhIjp7ImNvbnRlbnRUeXBlIjoiJGl0ZW00X3RpdGxlIiwibGluZUNvdW50IjoiMSIsIndvcmRDb3VudCI6IjExIn0sInRhZyI6IiRpdGVtNF90aXRsZSJ9</bd:templateData>
          </p:ext>
        </p:extLst>
      </p:sp>
      <p:sp>
        <p:nvSpPr>
          <p:cNvPr id="15" name="TextBox 15"/>
          <p:cNvSpPr txBox="1"/>
          <p:nvPr/>
        </p:nvSpPr>
        <p:spPr>
          <a:xfrm rot="0">
            <a:off x="8277423" y="5122940"/>
            <a:ext cx="3251104" cy="1055857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为新人定制阅读路线图，并以自然语言解析复杂业务逻辑，助力团队快速融入项目。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eyJfdGVtcGxhdGVEYXRhIjp7ImNvbnRlbnRUeXBlIjoiJGl0ZW00X2MiLCJsaW5lQ291bnQiOiIzIiwid29yZENvdW50IjoiMTUifSwidGFnIjoiJGl0ZW00X2MifQ==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ENsYXVkZSBDb2RlIOeahOWFuOWei+WcuuaZr1xuIyMjIOmhueebrue6p+eQhuinoyblr7zoiKpcbuaooeWdl+iBjOi0o+aAu+e7k++8jOWkjeadguaooeWdl+i+ueeVjOS4juS+nei1luWIhuaekO+8jOS7peWPiuWFqOWxgOWHveaVsOiwg+eUqOmTvui/vei4qu+8jOWKqeWKm+W8gOWPkeiAhea3seWFpeeQhuino+mhueebrue7k+aehOOAglxuIyMjIOWKn+iDveW8gOWPkS/kv65idWcv6YeN5p6EXG7moLnmja7mj4/ov7DnlJ/miJBwYXRjaO+8jOaLhuWIhumHjeaehOWxjuWxseWHveaVsO+8jOW5tui/geenu2NhbGxiYWNr6aOO5qC86IezYXN5bmMvYXdhaXTnrYnnjrDku6Por63ms5XjgIJcbiMjIyDmtYvor5Uv5paH5qGjL+iEmuacrFxu6Ieq5Yqo55Sf5oiQ5Y2V5YWD5rWL6K+V44CB6ZuG5oiQ5rWL6K+V77yM5Lul5Y+KUkVBRE1FL0FQSeaWh+aho+iNieeov++8jOWQjOaXtueUn+aIkOaVsOaNrui/geenu+WSjOi/kOe7tOiEmuacrOOAglxuIyMjIOS7o+eggemYheivu+S4juWtpuS5oFxu5Li65paw5Lq65a6a5Yi26ZiF6K+76Lev57q/5Zu+77yM5bm25Lul6Ieq54S26K+t6KiA6Kej5p6Q5aSN5p2C5Lia5Yqh6YC76L6R77yM5Yqp5Yqb5Zui6Zif5b+r6YCf6J6N5YWl6aG555uu44CCIiwidHBsaWQiOiIxMDIzMjkiLCJ0cGxOYW1lIjoibGlzdDRfSW1nMCIsImVkaXRlZCI6ImZhbHNlIn0=</bd:templateData>
    </p:ext>
  </p:extLs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013" name="TextBox 2"/>
          <p:cNvSpPr txBox="1"/>
          <p:nvPr/>
        </p:nvSpPr>
        <p:spPr>
          <a:xfrm rot="0">
            <a:off x="1677770" y="2239012"/>
            <a:ext cx="5420295" cy="734270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为AI插上标准化“USB-C接口”，安全接入文件系统、数据库、HTTP API及内部系统。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eyJfdGVtcGxhdGVEYXRhIjp7ImNvbnRlbnRUeXBlIjoiJGl0ZW0xX2MiLCJsaW5lQ291bnQiOiIyIiwid29yZENvdW50IjoiMjUifSwidGFnIjoiJGl0ZW0xX2MifQ==</bd:templateData>
          </p:ext>
        </p:extLst>
      </p:sp>
      <p:sp>
        <p:nvSpPr>
          <p:cNvPr id="1600014" name="TextBox 3"/>
          <p:cNvSpPr txBox="1"/>
          <p:nvPr/>
        </p:nvSpPr>
        <p:spPr>
          <a:xfrm rot="0">
            <a:off x="1677770" y="1736724"/>
            <a:ext cx="5208805" cy="402271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MCP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eyJfdGVtcGxhdGVEYXRhIjp7ImNvbnRlbnRUeXBlIjoiJGl0ZW0xX3RpdGxlIiwibGluZUNvdW50IjoiMSIsIndvcmRDb3VudCI6IjE1In0sInRhZyI6IiRpdGVtMV90aXRsZSJ9</bd:templateData>
          </p:ext>
        </p:extLst>
      </p:sp>
      <p:sp>
        <p:nvSpPr>
          <p:cNvPr id="1600015" name="TextBox 4"/>
          <p:cNvSpPr txBox="1"/>
          <p:nvPr/>
        </p:nvSpPr>
        <p:spPr>
          <a:xfrm rot="0">
            <a:off x="1677770" y="5053597"/>
            <a:ext cx="5420295" cy="734270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同一任务中，多个Claude小号并行协作，分别负责实现、测试、文档和审查，构建可编排的AI开发平台。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eyJfdGVtcGxhdGVEYXRhIjp7ImNvbnRlbnRUeXBlIjoiJGl0ZW0zX2MiLCJsaW5lQ291bnQiOiIyIiwid29yZENvdW50IjoiMjUifSwidGFnIjoiJGl0ZW0zX2MifQ==</bd:templateData>
          </p:ext>
        </p:extLst>
      </p:sp>
      <p:sp>
        <p:nvSpPr>
          <p:cNvPr id="1600016" name="TextBox 5"/>
          <p:cNvSpPr txBox="1"/>
          <p:nvPr/>
        </p:nvSpPr>
        <p:spPr>
          <a:xfrm rot="0">
            <a:off x="1677770" y="4551309"/>
            <a:ext cx="5420295" cy="402271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Subagents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eyJfdGVtcGxhdGVEYXRhIjp7ImNvbnRlbnRUeXBlIjoiJGl0ZW0zX3RpdGxlIiwibGluZUNvdW50IjoiMSIsIndvcmRDb3VudCI6IjE2In0sInRhZyI6IiRpdGVtM190aXRsZSJ9</bd:templateData>
          </p:ext>
        </p:extLst>
      </p:sp>
      <p:sp>
        <p:nvSpPr>
          <p:cNvPr id="1600017" name="TextBox 6"/>
          <p:cNvSpPr txBox="1"/>
          <p:nvPr/>
        </p:nvSpPr>
        <p:spPr>
          <a:xfrm rot="0">
            <a:off x="1677770" y="3703628"/>
            <a:ext cx="5420295" cy="734269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固化单测编写、Release Note生成等任务流程，供Claude Code、Claude网页、Agent SDK等多处复用。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eyJfdGVtcGxhdGVEYXRhIjp7ImNvbnRlbnRUeXBlIjoiJGl0ZW0yX2MiLCJsaW5lQ291bnQiOiIyIiwid29yZENvdW50IjoiMjUifSwidGFnIjoiJGl0ZW0yX2MifQ==</bd:templateData>
          </p:ext>
        </p:extLst>
      </p:sp>
      <p:sp>
        <p:nvSpPr>
          <p:cNvPr id="1600018" name="TextBox 7"/>
          <p:cNvSpPr txBox="1"/>
          <p:nvPr/>
        </p:nvSpPr>
        <p:spPr>
          <a:xfrm rot="0">
            <a:off x="1677770" y="3201341"/>
            <a:ext cx="5094505" cy="402271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Skills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eyJfdGVtcGxhdGVEYXRhIjp7ImNvbnRlbnRUeXBlIjoiJGl0ZW0yX3RpdGxlIiwibGluZUNvdW50IjoiMSIsIndvcmRDb3VudCI6IjE0In0sInRhZyI6IiRpdGVtMl90aXRsZSJ9</bd:templateData>
          </p:ext>
        </p:extLst>
      </p:sp>
      <p:sp>
        <p:nvSpPr>
          <p:cNvPr id="1600019" name="AutoShape 8"/>
          <p:cNvSpPr/>
          <p:nvPr/>
        </p:nvSpPr>
        <p:spPr>
          <a:xfrm rot="0">
            <a:off x="7371397" y="3745230"/>
            <a:ext cx="1980000" cy="198000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20" name="AutoShape 9"/>
          <p:cNvSpPr/>
          <p:nvPr/>
        </p:nvSpPr>
        <p:spPr>
          <a:xfrm rot="0">
            <a:off x="9351327" y="1765300"/>
            <a:ext cx="1980000" cy="198000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1600021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9351327" y="3745230"/>
            <a:ext cx="1980000" cy="1980000"/>
          </a:xfrm>
          <a:prstGeom prst="rect">
            <a:avLst/>
          </a:prstGeom>
          <a:solidFill>
            <a:schemeClr val="lt1">
              <a:alpha val="100000"/>
              <a:lumMod val="95000"/>
            </a:schemeClr>
          </a:solidFill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pic>
        <p:nvPicPr>
          <p:cNvPr id="1600024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0">
            <a:off x="7371397" y="1767124"/>
            <a:ext cx="1980000" cy="1980000"/>
          </a:xfrm>
          <a:prstGeom prst="rect">
            <a:avLst/>
          </a:prstGeom>
          <a:solidFill>
            <a:schemeClr val="lt1">
              <a:alpha val="100000"/>
              <a:lumMod val="95000"/>
            </a:schemeClr>
          </a:solidFill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1600025" name="AutoShape 12"/>
          <p:cNvSpPr/>
          <p:nvPr/>
        </p:nvSpPr>
        <p:spPr>
          <a:xfrm rot="0">
            <a:off x="750652" y="1992602"/>
            <a:ext cx="648000" cy="648000"/>
          </a:xfrm>
          <a:prstGeom prst="ellipse">
            <a:avLst/>
          </a:prstGeom>
          <a:noFill/>
          <a:ln w="127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26" name="AutoShape 13"/>
          <p:cNvSpPr/>
          <p:nvPr/>
        </p:nvSpPr>
        <p:spPr>
          <a:xfrm rot="0">
            <a:off x="750652" y="3428567"/>
            <a:ext cx="648000" cy="648000"/>
          </a:xfrm>
          <a:prstGeom prst="ellipse">
            <a:avLst/>
          </a:prstGeom>
          <a:noFill/>
          <a:ln w="127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27" name="AutoShape 14"/>
          <p:cNvSpPr/>
          <p:nvPr/>
        </p:nvSpPr>
        <p:spPr>
          <a:xfrm rot="0">
            <a:off x="750652" y="4763971"/>
            <a:ext cx="648000" cy="648000"/>
          </a:xfrm>
          <a:prstGeom prst="ellipse">
            <a:avLst/>
          </a:prstGeom>
          <a:noFill/>
          <a:ln w="127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28" name="Freeform 15"/>
          <p:cNvSpPr/>
          <p:nvPr/>
        </p:nvSpPr>
        <p:spPr>
          <a:xfrm rot="0">
            <a:off x="903516" y="3582630"/>
            <a:ext cx="350110" cy="345424"/>
          </a:xfrm>
          <a:custGeom>
            <a:avLst/>
            <a:gdLst/>
            <a:ahLst/>
            <a:cxnLst/>
            <a:rect b="b" l="l" r="r" t="t"/>
            <a:pathLst>
              <a:path h="1845296" w="1870330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29" name="Freeform 16"/>
          <p:cNvSpPr/>
          <p:nvPr/>
        </p:nvSpPr>
        <p:spPr>
          <a:xfrm rot="0">
            <a:off x="900570" y="4912062"/>
            <a:ext cx="353055" cy="353048"/>
          </a:xfrm>
          <a:custGeom>
            <a:avLst/>
            <a:gdLst/>
            <a:ahLst/>
            <a:cxnLst/>
            <a:rect b="b" l="l" r="r" t="t"/>
            <a:pathLst>
              <a:path h="1831823" w="1831861">
                <a:moveTo>
                  <a:pt x="1615928" y="1170309"/>
                </a:moveTo>
                <a:lnTo>
                  <a:pt x="1800618" y="1263273"/>
                </a:lnTo>
                <a:cubicBezTo>
                  <a:pt x="1819563" y="1273074"/>
                  <a:pt x="1831574" y="1292515"/>
                  <a:pt x="1831860" y="1313851"/>
                </a:cubicBezTo>
                <a:cubicBezTo>
                  <a:pt x="1831803" y="1334986"/>
                  <a:pt x="1820078" y="1354370"/>
                  <a:pt x="1801380" y="1364238"/>
                </a:cubicBezTo>
                <a:lnTo>
                  <a:pt x="938891" y="1824867"/>
                </a:lnTo>
                <a:cubicBezTo>
                  <a:pt x="930576" y="1829525"/>
                  <a:pt x="921184" y="1831925"/>
                  <a:pt x="911650" y="1831820"/>
                </a:cubicBezTo>
                <a:cubicBezTo>
                  <a:pt x="902010" y="1831820"/>
                  <a:pt x="892514" y="1829429"/>
                  <a:pt x="884027" y="1824867"/>
                </a:cubicBezTo>
                <a:lnTo>
                  <a:pt x="30587" y="1364143"/>
                </a:lnTo>
                <a:cubicBezTo>
                  <a:pt x="20529" y="1358647"/>
                  <a:pt x="12290" y="1350341"/>
                  <a:pt x="6870" y="1340235"/>
                </a:cubicBezTo>
                <a:cubicBezTo>
                  <a:pt x="6841" y="1340178"/>
                  <a:pt x="6813" y="1340111"/>
                  <a:pt x="6775" y="1340054"/>
                </a:cubicBezTo>
                <a:cubicBezTo>
                  <a:pt x="-7456" y="1311879"/>
                  <a:pt x="3841" y="1277503"/>
                  <a:pt x="32016" y="1263273"/>
                </a:cubicBezTo>
                <a:lnTo>
                  <a:pt x="216039" y="1171738"/>
                </a:lnTo>
                <a:lnTo>
                  <a:pt x="834592" y="1505875"/>
                </a:lnTo>
                <a:lnTo>
                  <a:pt x="835069" y="1505875"/>
                </a:lnTo>
                <a:cubicBezTo>
                  <a:pt x="858557" y="1518295"/>
                  <a:pt x="884703" y="1524829"/>
                  <a:pt x="911269" y="1524925"/>
                </a:cubicBezTo>
                <a:cubicBezTo>
                  <a:pt x="938196" y="1524972"/>
                  <a:pt x="964694" y="1518219"/>
                  <a:pt x="988326" y="1505303"/>
                </a:cubicBezTo>
                <a:close/>
              </a:path>
              <a:path h="1831823" w="1831861">
                <a:moveTo>
                  <a:pt x="1615643" y="763591"/>
                </a:moveTo>
                <a:lnTo>
                  <a:pt x="1800427" y="856555"/>
                </a:lnTo>
                <a:cubicBezTo>
                  <a:pt x="1809743" y="861365"/>
                  <a:pt x="1817554" y="868652"/>
                  <a:pt x="1823002" y="877605"/>
                </a:cubicBezTo>
                <a:cubicBezTo>
                  <a:pt x="1825097" y="880863"/>
                  <a:pt x="1826821" y="884349"/>
                  <a:pt x="1828145" y="887987"/>
                </a:cubicBezTo>
                <a:lnTo>
                  <a:pt x="1827859" y="887416"/>
                </a:lnTo>
                <a:cubicBezTo>
                  <a:pt x="1830145" y="893512"/>
                  <a:pt x="1831403" y="899951"/>
                  <a:pt x="1831574" y="906466"/>
                </a:cubicBezTo>
                <a:cubicBezTo>
                  <a:pt x="1831631" y="925744"/>
                  <a:pt x="1821821" y="943718"/>
                  <a:pt x="1805571" y="954091"/>
                </a:cubicBezTo>
                <a:cubicBezTo>
                  <a:pt x="1804123" y="955053"/>
                  <a:pt x="1802628" y="955948"/>
                  <a:pt x="1801094" y="956758"/>
                </a:cubicBezTo>
                <a:lnTo>
                  <a:pt x="1668697" y="1027529"/>
                </a:lnTo>
                <a:lnTo>
                  <a:pt x="1503819" y="1115540"/>
                </a:lnTo>
                <a:lnTo>
                  <a:pt x="938129" y="1417673"/>
                </a:lnTo>
                <a:cubicBezTo>
                  <a:pt x="929833" y="1422302"/>
                  <a:pt x="920479" y="1424693"/>
                  <a:pt x="910983" y="1424626"/>
                </a:cubicBezTo>
                <a:cubicBezTo>
                  <a:pt x="901344" y="1424588"/>
                  <a:pt x="891866" y="1422207"/>
                  <a:pt x="883361" y="1417673"/>
                </a:cubicBezTo>
                <a:lnTo>
                  <a:pt x="402062" y="1157736"/>
                </a:lnTo>
                <a:lnTo>
                  <a:pt x="327005" y="1117254"/>
                </a:lnTo>
                <a:lnTo>
                  <a:pt x="29921" y="956758"/>
                </a:lnTo>
                <a:cubicBezTo>
                  <a:pt x="27539" y="955329"/>
                  <a:pt x="24967" y="953710"/>
                  <a:pt x="22777" y="952091"/>
                </a:cubicBezTo>
                <a:lnTo>
                  <a:pt x="18395" y="948471"/>
                </a:lnTo>
                <a:cubicBezTo>
                  <a:pt x="13499" y="944033"/>
                  <a:pt x="9404" y="938784"/>
                  <a:pt x="6298" y="932945"/>
                </a:cubicBezTo>
                <a:cubicBezTo>
                  <a:pt x="4003" y="928736"/>
                  <a:pt x="2336" y="924211"/>
                  <a:pt x="1346" y="919515"/>
                </a:cubicBezTo>
                <a:lnTo>
                  <a:pt x="679" y="916467"/>
                </a:lnTo>
                <a:lnTo>
                  <a:pt x="107" y="911324"/>
                </a:lnTo>
                <a:cubicBezTo>
                  <a:pt x="-36" y="910381"/>
                  <a:pt x="-36" y="909409"/>
                  <a:pt x="107" y="908466"/>
                </a:cubicBezTo>
                <a:cubicBezTo>
                  <a:pt x="-388" y="886387"/>
                  <a:pt x="11785" y="865956"/>
                  <a:pt x="31445" y="855888"/>
                </a:cubicBezTo>
                <a:lnTo>
                  <a:pt x="215563" y="764162"/>
                </a:lnTo>
                <a:lnTo>
                  <a:pt x="609517" y="977237"/>
                </a:lnTo>
                <a:lnTo>
                  <a:pt x="834592" y="1098776"/>
                </a:lnTo>
                <a:lnTo>
                  <a:pt x="835069" y="1098776"/>
                </a:lnTo>
                <a:cubicBezTo>
                  <a:pt x="858548" y="1111215"/>
                  <a:pt x="884704" y="1117750"/>
                  <a:pt x="911269" y="1117826"/>
                </a:cubicBezTo>
                <a:cubicBezTo>
                  <a:pt x="938234" y="1117921"/>
                  <a:pt x="964780" y="1111168"/>
                  <a:pt x="988421" y="1098204"/>
                </a:cubicBezTo>
                <a:lnTo>
                  <a:pt x="1221594" y="973712"/>
                </a:lnTo>
                <a:close/>
              </a:path>
              <a:path h="1831823" w="1831861">
                <a:moveTo>
                  <a:pt x="920508" y="0"/>
                </a:moveTo>
                <a:cubicBezTo>
                  <a:pt x="929426" y="0"/>
                  <a:pt x="938343" y="2086"/>
                  <a:pt x="946511" y="6258"/>
                </a:cubicBezTo>
                <a:lnTo>
                  <a:pt x="1800522" y="441932"/>
                </a:lnTo>
                <a:cubicBezTo>
                  <a:pt x="1819553" y="451904"/>
                  <a:pt x="1831583" y="471507"/>
                  <a:pt x="1831860" y="492986"/>
                </a:cubicBezTo>
                <a:cubicBezTo>
                  <a:pt x="1832012" y="514331"/>
                  <a:pt x="1820258" y="533981"/>
                  <a:pt x="1801380" y="543944"/>
                </a:cubicBezTo>
                <a:lnTo>
                  <a:pt x="938605" y="1010669"/>
                </a:lnTo>
                <a:cubicBezTo>
                  <a:pt x="930328" y="1015327"/>
                  <a:pt x="920965" y="1017727"/>
                  <a:pt x="911459" y="1017622"/>
                </a:cubicBezTo>
                <a:cubicBezTo>
                  <a:pt x="901820" y="1017604"/>
                  <a:pt x="892333" y="1015213"/>
                  <a:pt x="883836" y="1010669"/>
                </a:cubicBezTo>
                <a:lnTo>
                  <a:pt x="30301" y="543944"/>
                </a:lnTo>
                <a:lnTo>
                  <a:pt x="30396" y="543944"/>
                </a:lnTo>
                <a:cubicBezTo>
                  <a:pt x="20176" y="538382"/>
                  <a:pt x="11861" y="529866"/>
                  <a:pt x="6546" y="519513"/>
                </a:cubicBezTo>
                <a:cubicBezTo>
                  <a:pt x="-8056" y="491062"/>
                  <a:pt x="3174" y="456152"/>
                  <a:pt x="31635" y="441551"/>
                </a:cubicBezTo>
                <a:lnTo>
                  <a:pt x="894504" y="6258"/>
                </a:lnTo>
                <a:cubicBezTo>
                  <a:pt x="902672" y="2086"/>
                  <a:pt x="911590" y="0"/>
                  <a:pt x="920508" y="0"/>
                </a:cubicBezTo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30" name="Freeform 17"/>
          <p:cNvSpPr/>
          <p:nvPr/>
        </p:nvSpPr>
        <p:spPr>
          <a:xfrm rot="0">
            <a:off x="934382" y="2167571"/>
            <a:ext cx="319536" cy="316293"/>
          </a:xfrm>
          <a:custGeom>
            <a:avLst/>
            <a:gdLst/>
            <a:ahLst/>
            <a:cxnLst/>
            <a:rect b="b" l="l" r="r" t="t"/>
            <a:pathLst>
              <a:path h="1853550" w="1872552">
                <a:moveTo>
                  <a:pt x="1163193" y="1008682"/>
                </a:moveTo>
                <a:lnTo>
                  <a:pt x="1670113" y="1008682"/>
                </a:lnTo>
                <a:cubicBezTo>
                  <a:pt x="1763348" y="1008786"/>
                  <a:pt x="1838963" y="1084230"/>
                  <a:pt x="1839277" y="1177465"/>
                </a:cubicBezTo>
                <a:lnTo>
                  <a:pt x="1839277" y="1684195"/>
                </a:lnTo>
                <a:cubicBezTo>
                  <a:pt x="1839277" y="1777652"/>
                  <a:pt x="1763570" y="1853445"/>
                  <a:pt x="1670113" y="1853550"/>
                </a:cubicBezTo>
                <a:lnTo>
                  <a:pt x="1163193" y="1853550"/>
                </a:lnTo>
                <a:cubicBezTo>
                  <a:pt x="1069661" y="1853550"/>
                  <a:pt x="993838" y="1777727"/>
                  <a:pt x="993838" y="1684195"/>
                </a:cubicBezTo>
                <a:lnTo>
                  <a:pt x="993838" y="1177465"/>
                </a:lnTo>
                <a:cubicBezTo>
                  <a:pt x="994153" y="1084156"/>
                  <a:pt x="1069883" y="1008681"/>
                  <a:pt x="1163193" y="1008682"/>
                </a:cubicBezTo>
                <a:close/>
              </a:path>
              <a:path h="1853550" w="1872552">
                <a:moveTo>
                  <a:pt x="169355" y="1008682"/>
                </a:moveTo>
                <a:lnTo>
                  <a:pt x="676275" y="1008682"/>
                </a:lnTo>
                <a:cubicBezTo>
                  <a:pt x="769510" y="1008786"/>
                  <a:pt x="845125" y="1084230"/>
                  <a:pt x="845439" y="1177465"/>
                </a:cubicBezTo>
                <a:lnTo>
                  <a:pt x="845439" y="1684195"/>
                </a:lnTo>
                <a:cubicBezTo>
                  <a:pt x="845439" y="1777652"/>
                  <a:pt x="769732" y="1853445"/>
                  <a:pt x="676275" y="1853550"/>
                </a:cubicBezTo>
                <a:lnTo>
                  <a:pt x="169355" y="1853550"/>
                </a:lnTo>
                <a:cubicBezTo>
                  <a:pt x="75823" y="1853550"/>
                  <a:pt x="0" y="1777727"/>
                  <a:pt x="0" y="1684195"/>
                </a:cubicBezTo>
                <a:lnTo>
                  <a:pt x="0" y="1177465"/>
                </a:lnTo>
                <a:cubicBezTo>
                  <a:pt x="315" y="1084156"/>
                  <a:pt x="76045" y="1008681"/>
                  <a:pt x="169355" y="1008682"/>
                </a:cubicBezTo>
                <a:close/>
              </a:path>
              <a:path h="1853550" w="1872552">
                <a:moveTo>
                  <a:pt x="169355" y="33514"/>
                </a:moveTo>
                <a:lnTo>
                  <a:pt x="676275" y="33514"/>
                </a:lnTo>
                <a:cubicBezTo>
                  <a:pt x="769510" y="33618"/>
                  <a:pt x="845125" y="109062"/>
                  <a:pt x="845439" y="202297"/>
                </a:cubicBezTo>
                <a:lnTo>
                  <a:pt x="845439" y="709027"/>
                </a:lnTo>
                <a:cubicBezTo>
                  <a:pt x="845439" y="802484"/>
                  <a:pt x="769732" y="878277"/>
                  <a:pt x="676275" y="878382"/>
                </a:cubicBezTo>
                <a:lnTo>
                  <a:pt x="169355" y="878382"/>
                </a:lnTo>
                <a:cubicBezTo>
                  <a:pt x="75823" y="878382"/>
                  <a:pt x="0" y="802559"/>
                  <a:pt x="0" y="709027"/>
                </a:cubicBezTo>
                <a:lnTo>
                  <a:pt x="0" y="202297"/>
                </a:lnTo>
                <a:cubicBezTo>
                  <a:pt x="315" y="108988"/>
                  <a:pt x="76045" y="33513"/>
                  <a:pt x="169355" y="33514"/>
                </a:cubicBezTo>
                <a:close/>
              </a:path>
              <a:path h="1853550" w="1872552">
                <a:moveTo>
                  <a:pt x="1416605" y="0"/>
                </a:moveTo>
                <a:cubicBezTo>
                  <a:pt x="1437443" y="0"/>
                  <a:pt x="1458281" y="7948"/>
                  <a:pt x="1474183" y="23846"/>
                </a:cubicBezTo>
                <a:lnTo>
                  <a:pt x="1848706" y="398369"/>
                </a:lnTo>
                <a:cubicBezTo>
                  <a:pt x="1880501" y="430171"/>
                  <a:pt x="1880501" y="481724"/>
                  <a:pt x="1848706" y="513526"/>
                </a:cubicBezTo>
                <a:lnTo>
                  <a:pt x="1474183" y="888049"/>
                </a:lnTo>
                <a:cubicBezTo>
                  <a:pt x="1442379" y="919843"/>
                  <a:pt x="1390830" y="919843"/>
                  <a:pt x="1359026" y="888049"/>
                </a:cubicBezTo>
                <a:lnTo>
                  <a:pt x="984408" y="513526"/>
                </a:lnTo>
                <a:cubicBezTo>
                  <a:pt x="952613" y="481724"/>
                  <a:pt x="952613" y="430171"/>
                  <a:pt x="984408" y="398369"/>
                </a:cubicBezTo>
                <a:lnTo>
                  <a:pt x="1359026" y="23846"/>
                </a:lnTo>
                <a:cubicBezTo>
                  <a:pt x="1374928" y="7948"/>
                  <a:pt x="1395766" y="0"/>
                  <a:pt x="1416605" y="0"/>
                </a:cubicBezTo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600002" name="TextBox 18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Claude Code 的⾼级能⼒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ENsYXVkZSBDb2RlIOeahOK+vOe6p+iDveK8klxuIyMjIE1DUFxu5Li6QUnmj5LkuIrmoIflh4bljJbigJxVU0ItQ+aOpeWPo+KAne+8jOWuieWFqOaOpeWFpeaWh+S7tuezu+e7n+OAgeaVsOaNruW6k+OAgUhUVFAgQVBJ5Y+K5YaF6YOo57O757uf44CCXG4jIyMgU2tpbGxzXG7lm7rljJbljZXmtYvnvJblhpnjgIFSZWxlYXNlIE5vdGXnlJ/miJDnrYnku7vliqHmtYHnqIvvvIzkvptDbGF1ZGUgQ29kZeOAgUNsYXVkZee9kemhteOAgUFnZW50IFNES+etieWkmuWkhOWkjeeUqOOAglxuIyMjIFN1YmFnZW50c1xu5ZCM5LiA5Lu75Yqh5Lit77yM5aSa5LiqQ2xhdWRl5bCP5Y+35bm26KGM5Y2P5L2c77yM5YiG5Yir6LSf6LSj5a6e546w44CB5rWL6K+V44CB5paH5qGj5ZKM5a6h5p+l77yM5p6E5bu65Y+v57yW5o6S55qEQUnlvIDlj5HlubPlj7DjgIIiLCJ0cGxpZCI6IjEwMjMyOSIsInRwbE5hbWUiOiJsaXN0M19wNGNodWFuZ2tldGllMDM4IiwiZWRpdGVkIjoiZmFsc2UifQ==</bd:templateData>
    </p:ext>
  </p:extLs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-186" l="0" r="0" t="-186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0"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3" name="AutoShape 3"/>
          <p:cNvSpPr/>
          <p:nvPr/>
        </p:nvSpPr>
        <p:spPr>
          <a:xfrm rot="0"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4636726" y="1463721"/>
            <a:ext cx="6886575" cy="765904"/>
          </a:xfrm>
          <a:prstGeom prst="rect">
            <a:avLst/>
          </a:prstGeom>
          <a:ln/>
        </p:spPr>
        <p:txBody>
          <a:bodyPr anchor="b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.cursor/rules / AGENTS.md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eyJfdGVtcGxhdGVEYXRhIjp7ImNvbnRlbnRUeXBlIjoiJGl0ZW0xX3RpdGxlIiwibGluZUNvdW50IjoiMSIsIndvcmRDb3VudCI6IjIxIn0sInRhZyI6IiRpdGVtMV90aXRsZSJ9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4636726" y="2046214"/>
            <a:ext cx="6891292" cy="982033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包含写给AI的新人项目规范与背景说明，确保智能工具在团队中高效、合规地运行。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eyJfdGVtcGxhdGVEYXRhIjp7ImNvbnRlbnRUeXBlIjoiJGl0ZW0xX2MiLCJsaW5lQ291bnQiOiIyIiwid29yZENvdW50IjoiMzQifSwidGFnIjoiJGl0ZW0xX2MifQ==</bd:templateData>
          </p:ext>
        </p:extLst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16650" r="16650"/>
          <a:stretch>
            <a:fillRect/>
          </a:stretch>
        </p:blipFill>
        <p:spPr>
          <a:xfrm rot="0">
            <a:off x="-1061158" y="1741145"/>
            <a:ext cx="4421505" cy="4421505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7" name="AutoShape 7"/>
          <p:cNvSpPr/>
          <p:nvPr/>
        </p:nvSpPr>
        <p:spPr>
          <a:xfrm rot="0"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4636726" y="3182098"/>
            <a:ext cx="6886575" cy="769800"/>
          </a:xfrm>
          <a:prstGeom prst="rect">
            <a:avLst/>
          </a:prstGeom>
          <a:ln/>
        </p:spPr>
        <p:txBody>
          <a:bodyPr anchor="b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内置浏览器 / WebDev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eyJfdGVtcGxhdGVEYXRhIjp7ImNvbnRlbnRUeXBlIjoiJGl0ZW0yX3RpdGxlIiwibGluZUNvdW50IjoiMSIsIndvcmRDb3VudCI6IjIxIn0sInRhZyI6IiRpdGVtMl90aXRsZSJ9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4636726" y="4920230"/>
            <a:ext cx="6886575" cy="734184"/>
          </a:xfrm>
          <a:prstGeom prst="rect">
            <a:avLst/>
          </a:prstGeom>
          <a:ln/>
        </p:spPr>
        <p:txBody>
          <a:bodyPr anchor="b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Bugbot / CLI 集成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eyJfdGVtcGxhdGVEYXRhIjp7ImNvbnRlbnRUeXBlIjoiJGl0ZW0zX3RpdGxlIiwibGluZUNvdW50IjoiMSIsIndvcmRDb3VudCI6IjIxIn0sInRhZyI6IiRpdGVtM190aXRsZSJ9</bd:templateData>
          </p:ext>
        </p:extLst>
      </p:sp>
      <p:sp>
        <p:nvSpPr>
          <p:cNvPr id="13" name="TextBox 13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Cursor 的⼏个关键点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4636726" y="3789081"/>
            <a:ext cx="6891292" cy="982033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对前端开发体验有极大的优化，提供了智能补全、项目级Agent、内置浏览器等功能。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eyJfdGVtcGxhdGVEYXRhIjp7ImNvbnRlbnRUeXBlIjoiJGl0ZW0yX2MiLCJsaW5lQ291bnQiOiIyIiwid29yZENvdW50IjoiMzQifSwidGFnIjoiJGl0ZW0yX2MifQ==</bd:templateData>
          </p:ext>
        </p:extLst>
      </p:sp>
      <p:sp>
        <p:nvSpPr>
          <p:cNvPr id="15" name="TextBox 15"/>
          <p:cNvSpPr txBox="1"/>
          <p:nvPr/>
        </p:nvSpPr>
        <p:spPr>
          <a:xfrm rot="0">
            <a:off x="4636726" y="5471644"/>
            <a:ext cx="6891292" cy="982033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参与PR review和CI自动检查，确保代码质量和开发流程符合标准，提升软件开发效率。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eyJfdGVtcGxhdGVEYXRhIjp7ImNvbnRlbnRUeXBlIjoiJGl0ZW0zX2MiLCJsaW5lQ291bnQiOiIyIiwid29yZENvdW50IjoiMzQifSwidGFnIjoiJGl0ZW0zX2MifQ==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EN1cnNvciDnmoTivI/kuKrlhbPplK7ngrlcbiMjIyAuY3Vyc29yL3J1bGVzIC8gQUdFTlRTLm1kXG7ljIXlkKvlhpnnu5lBSeeahOaWsOS6uumhueebruinhOiMg+S4juiDjOaZr+ivtOaYju+8jOehruS/neaZuuiDveW3peWFt+WcqOWboumYn+S4remrmOaViOOAgeWQiOinhOWcsOi/kOihjOOAglxuIyMjIOWGhee9rua1j+iniOWZqCAvIFdlYkRldlxu5a+55YmN56uv5byA5Y+R5L2T6aqM5pyJ5p6B5aSn55qE5LyY5YyW77yM5o+Q5L6b5LqG5pm66IO96KGl5YWo44CB6aG555uu57qnQWdlbnTjgIHlhoXnva7mtY/op4jlmajnrYnlip/og73jgIJcbiMjIyBCdWdib3QgLyBDTEkg6ZuG5oiQXG7lj4LkuI5QUiByZXZpZXflkoxDSeiHquWKqOajgOafpe+8jOehruS/neS7o+eggei0qOmHj+WSjOW8gOWPkea1geeoi+espuWQiOagh+WHhu+8jOaPkOWNh+i9r+S7tuW8gOWPkeaViOeOh+OAgiIsInRwbGlkIjoiMTAyMzI5IiwidHBsTmFtZSI6Imxpc3QzX0ltZzIiLCJlZGl0ZWQiOiJmYWxzZSJ9</bd:templateData>
    </p:ext>
  </p:extLs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端到端案例：Todo API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06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eyJtZCI6IiMjIOerr+WIsOerr+ahiOS+i++8mlRvZG8gQVBJIiwidHBsaWQiOiIxMDIzMjkiLCJ0cGxOYW1lIjoiaDJ0aXRsZV9jaHVhbmdrZXRpZTAzOCIsImVkaXRlZCI6ImZhbHNlIn0=</bd:templateData>
    </p:ext>
  </p:extLs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导⼊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eyJtZCI6IiMjIOWvvOK8iiIsInRwbGlkIjoiMTAyMzI5IiwidHBsTmFtZSI6ImgydGl0bGVfY2h1YW5na2V0aWUwMzgiLCJlZGl0ZWQiOiJmYWxzZSJ9</bd:templateData>
    </p:ext>
  </p:extLs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-186" l="0" r="0" t="-186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156" r="21156"/>
          <a:stretch>
            <a:fillRect/>
          </a:stretch>
        </p:blipFill>
        <p:spPr>
          <a:xfrm rot="0">
            <a:off x="615557" y="1293101"/>
            <a:ext cx="3938035" cy="525071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AutoShape 3"/>
          <p:cNvSpPr/>
          <p:nvPr/>
        </p:nvSpPr>
        <p:spPr>
          <a:xfrm rot="0">
            <a:off x="4232060" y="1718638"/>
            <a:ext cx="7211308" cy="4522346"/>
          </a:xfrm>
          <a:prstGeom prst="roundRect">
            <a:avLst>
              <a:gd fmla="val 4504" name="adj"/>
            </a:avLst>
          </a:prstGeom>
          <a:solidFill>
            <a:schemeClr val="lt2">
              <a:alpha val="100000"/>
            </a:schemeClr>
          </a:solidFill>
          <a:ln/>
          <a:effectLst>
            <a:outerShdw blurRad="381000" dir="0" dist="0">
              <a:srgbClr val="000000">
                <a:alpha val="7000"/>
              </a:srgbClr>
            </a:outerShdw>
          </a:effectLst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4599214" y="2625365"/>
            <a:ext cx="6477000" cy="1257743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创建 / 查询 / 更新 / 删除 Todo；按状态过滤，简单分页。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eyJfdGVtcGxhdGVEYXRhIjp7ImNvbnRlbnRUeXBlIjoiJGl0ZW0xX2MiLCJsaW5lQ291bnQiOiIzIiwid29yZENvdW50IjoiMzIifSwidGFnIjoiJGl0ZW0xX2MifQ==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4599214" y="2143575"/>
            <a:ext cx="6477000" cy="645267"/>
          </a:xfrm>
          <a:prstGeom prst="rect">
            <a:avLst/>
          </a:prstGeom>
          <a:ln/>
        </p:spPr>
        <p:txBody>
          <a:bodyPr anchor="b" anchorCtr="0" bIns="123825" lIns="123825" rIns="57150" rtlCol="0" tIns="123825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功能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eyJfdGVtcGxhdGVEYXRhIjp7ImNvbnRlbnRUeXBlIjoiJGl0ZW0xX3RpdGxlIiwibGluZUNvdW50IjoiMSIsIndvcmRDb3VudCI6IjE5In0sInRhZyI6IiRpdGVtMV90aXRsZSJ9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4599214" y="4589063"/>
            <a:ext cx="6477000" cy="1271524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Node.js + TypeScript + Express + Jest，重点演示需求到复盘的AI协作流程。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eyJfdGVtcGxhdGVEYXRhIjp7ImNvbnRlbnRUeXBlIjoiJGl0ZW0yX2MiLCJsaW5lQ291bnQiOiIzIiwid29yZENvdW50IjoiMzIifSwidGFnIjoiJGl0ZW0yX2MifQ==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4599214" y="4153214"/>
            <a:ext cx="6477000" cy="645267"/>
          </a:xfrm>
          <a:prstGeom prst="rect">
            <a:avLst/>
          </a:prstGeom>
          <a:ln/>
        </p:spPr>
        <p:txBody>
          <a:bodyPr anchor="b" anchorCtr="0" bIns="123825" lIns="123825" rIns="57150" rtlCol="0" tIns="123825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技术栈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eyJfdGVtcGxhdGVEYXRhIjp7ImNvbnRlbnRUeXBlIjoiJGl0ZW0yX3RpdGxlIiwibGluZUNvdW50IjoiMSIsIndvcmRDb3VudCI6IjE5In0sInRhZyI6IiRpdGVtMl90aXRsZSJ9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案例设定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ahiOS+i+iuvuWumlxuIyMjIOWKn+iDvVxu5Yib5bu6IC8g5p+l6K+iIC8g5pu05pawIC8g5Yig6ZmkIFRvZG/vvJvmjInnirbmgIHov4fmu6TvvIznroDljZXliIbpobXjgIJcbiMjIyDmioDmnK/moIhcbk5vZGUuanMgKyBUeXBlU2NyaXB0ICsgRXhwcmVzcyArIEplc3TvvIzph43ngrnmvJTnpLrpnIDmsYLliLDlpI3nm5jnmoRBSeWNj+S9nOa1geeoi+OAgiIsInRwbGlkIjoiMTAyMzI5IiwidHBsTmFtZSI6Imxpc3QyX0ltZzAiLCJlZGl0ZWQiOiJmYWxzZSJ9</bd:templateData>
    </p:ext>
  </p:extLs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阶段⼀：需求整理 &amp; Spec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eyJfdGVtcGxhdGVEYXRhIjp7ImNvbnRlbnRUeXBlIjoiJHRpdGxlIiwibGluZUNvdW50IjoiMSIsIndvcmRDb3VudCI6IjI3In0sInRhZyI6IiR0aXRsZSJ9</bd:templateData>
          </p:ext>
        </p:extLst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 l="21569" r="21569" t="0"/>
          <a:stretch>
            <a:fillRect/>
          </a:stretch>
        </p:blipFill>
        <p:spPr>
          <a:xfrm rot="0">
            <a:off x="8488800" y="1777403"/>
            <a:ext cx="3049996" cy="4216695"/>
          </a:xfrm>
          <a:prstGeom prst="round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5335151" y="1777403"/>
            <a:ext cx="3005958" cy="4216695"/>
          </a:xfrm>
          <a:prstGeom prst="round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5" name="AutoShape 5"/>
          <p:cNvSpPr/>
          <p:nvPr/>
        </p:nvSpPr>
        <p:spPr>
          <a:xfrm rot="0">
            <a:off x="5335151" y="1339414"/>
            <a:ext cx="6203645" cy="292757"/>
          </a:xfrm>
          <a:prstGeom prst="roundRect">
            <a:avLst>
              <a:gd fmla="val 45454" name="adj"/>
            </a:avLst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720401" y="1296052"/>
            <a:ext cx="3431205" cy="48135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需求整理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eyJfdGVtcGxhdGVEYXRhIjp7ImNvbnRlbnRUeXBlIjoiJGl0ZW0xX3RpdGxlIiwibGluZUNvdW50IjoiMSIsIndvcmRDb3VudCI6IjkifSwidGFnIjoiJGl0ZW0xX3RpdGxlIn0=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609373" y="1732534"/>
            <a:ext cx="4282862" cy="983867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用自然语言描述业务需求，确保需求清晰无歧义，为AI协作提供基础。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eyJfdGVtcGxhdGVEYXRhIjp7ImNvbnRlbnRUeXBlIjoiJGl0ZW0xX2MiLCJsaW5lQ291bnQiOiIzIiwid29yZENvdW50IjoiMjIifSwidGFnIjoiJGl0ZW0xX2MifQ==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609373" y="3369312"/>
            <a:ext cx="4282862" cy="1010481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AI将需求整理为结构化Spec，包括数据模型、接口、状态码及边界情况。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eyJfdGVtcGxhdGVEYXRhIjp7ImNvbnRlbnRUeXBlIjoiJGl0ZW0yX2MiLCJsaW5lQ291bnQiOiIzIiwid29yZENvdW50IjoiMjIifSwidGFnIjoiJGl0ZW0yX2MifQ==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609373" y="5010231"/>
            <a:ext cx="4282862" cy="1156860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人工审核并修改Spec，形成可版本化的契约，确保需求准确无误。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eyJfdGVtcGxhdGVEYXRhIjp7ImNvbnRlbnRUeXBlIjoiJGl0ZW0zX2MiLCJsaW5lQ291bnQiOiIzIiwid29yZENvdW50IjoiMjIifSwidGFnIjoiJGl0ZW0zX2MifQ==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701351" y="2916535"/>
            <a:ext cx="3431205" cy="48135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结构化Spec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eyJfdGVtcGxhdGVEYXRhIjp7ImNvbnRlbnRUeXBlIjoiJGl0ZW0yX3RpdGxlIiwibGluZUNvdW50IjoiMSIsIndvcmRDb3VudCI6IjkifSwidGFnIjoiJGl0ZW0yX3RpdGxlIn0=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720401" y="4528880"/>
            <a:ext cx="3431205" cy="48135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spcBef>
                <a:spcPct val="0"/>
              </a:spcBef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审核与修改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eyJfdGVtcGxhdGVEYXRhIjp7ImNvbnRlbnRUeXBlIjoiJGl0ZW0zX3RpdGxlIiwibGluZUNvdW50IjoiMSIsIndvcmRDb3VudCI6IjkifSwidGFnIjoiJGl0ZW0zX3RpdGxlIn0=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K8gO+8mumcgOaxguaVtOeQhiAmIFNwZWNcbiMjIyDpnIDmsYLmlbTnkIZcbueUqOiHqueEtuivreiogOaPj+i/sOS4muWKoemcgOaxgu+8jOehruS/nemcgOaxgua4heaZsOaXoOatp+S5ie+8jOS4ukFJ5Y2P5L2c5o+Q5L6b5Z+656GA44CCXG4jIyMg57uT5p6E5YyWU3BlY1xuQUnlsIbpnIDmsYLmlbTnkIbkuLrnu5PmnoTljJZTcGVj77yM5YyF5ous5pWw5o2u5qih5Z6L44CB5o6l5Y+j44CB54q25oCB56CB5Y+K6L6555WM5oOF5Ya144CCXG4jIyMg5a6h5qC45LiO5L+u5pS5XG7kurrlt6XlrqHmoLjlubbkv67mlLlTcGVj77yM5b2i5oiQ5Y+v54mI5pys5YyW55qE5aWR57qm77yM56Gu5L+d6ZyA5rGC5YeG56Gu5peg6K+v44CCIiwidHBsaWQiOiIxMDIzMjkiLCJ0cGxOYW1lIjoibGlzdDNfMjAyNTA3MDMxNiIsImVkaXRlZCI6ImZhbHNlIn0=</bd:templateData>
    </p:ext>
  </p:extLs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8449231" y="3565204"/>
            <a:ext cx="3050440" cy="2453000"/>
          </a:xfrm>
          <a:prstGeom prst="round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eyJfdGVtcGxhdGVEYXRhIjp7ImNvbnRlbnRUeXBlIjoiJGltZzIifSwidGFnIjoiJGltZzIifQ==</bd:templateData>
          </p:ext>
        </p:extLst>
      </p:pic>
      <p:sp>
        <p:nvSpPr>
          <p:cNvPr id="3" name="AutoShape 3"/>
          <p:cNvSpPr/>
          <p:nvPr/>
        </p:nvSpPr>
        <p:spPr>
          <a:xfrm rot="0">
            <a:off x="8449231" y="1792951"/>
            <a:ext cx="3050857" cy="2406213"/>
          </a:xfrm>
          <a:prstGeom prst="roundRect">
            <a:avLst>
              <a:gd fmla="val 10215" name="adj"/>
            </a:avLst>
          </a:prstGeom>
          <a:solidFill>
            <a:srgbClr val="FFFFFF">
              <a:alpha val="100000"/>
            </a:srgbClr>
          </a:solidFill>
          <a:ln/>
          <a:effectLst>
            <a:outerShdw blurRad="457200" dir="0" dist="0">
              <a:srgbClr val="000000">
                <a:alpha val="8000"/>
              </a:srgbClr>
            </a:outerShdw>
          </a:effectLst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5357" r="15357"/>
          <a:stretch>
            <a:fillRect/>
          </a:stretch>
        </p:blipFill>
        <p:spPr>
          <a:xfrm flipV="0" rot="0">
            <a:off x="4549000" y="3532049"/>
            <a:ext cx="3050440" cy="2476500"/>
          </a:xfrm>
          <a:prstGeom prst="round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sp>
        <p:nvSpPr>
          <p:cNvPr id="5" name="AutoShape 5"/>
          <p:cNvSpPr/>
          <p:nvPr/>
        </p:nvSpPr>
        <p:spPr>
          <a:xfrm rot="0">
            <a:off x="4549001" y="1728950"/>
            <a:ext cx="3050857" cy="2406213"/>
          </a:xfrm>
          <a:prstGeom prst="roundRect">
            <a:avLst>
              <a:gd fmla="val 10215" name="adj"/>
            </a:avLst>
          </a:prstGeom>
          <a:solidFill>
            <a:srgbClr val="FFFFFF">
              <a:alpha val="100000"/>
            </a:srgbClr>
          </a:solidFill>
          <a:ln/>
          <a:effectLst>
            <a:outerShdw blurRad="457200" dir="0" dist="0">
              <a:srgbClr val="000000">
                <a:alpha val="8000"/>
              </a:srgbClr>
            </a:outerShdw>
          </a:effectLst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V="0" rot="0">
            <a:off x="644987" y="3751513"/>
            <a:ext cx="3050440" cy="2247381"/>
          </a:xfrm>
          <a:prstGeom prst="round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7" name="AutoShape 7"/>
          <p:cNvSpPr/>
          <p:nvPr/>
        </p:nvSpPr>
        <p:spPr>
          <a:xfrm rot="0">
            <a:off x="644570" y="1728950"/>
            <a:ext cx="3050857" cy="2406213"/>
          </a:xfrm>
          <a:prstGeom prst="roundRect">
            <a:avLst>
              <a:gd fmla="val 10215" name="adj"/>
            </a:avLst>
          </a:prstGeom>
          <a:solidFill>
            <a:srgbClr val="FFFFFF">
              <a:alpha val="100000"/>
            </a:srgbClr>
          </a:solidFill>
          <a:ln/>
          <a:effectLst>
            <a:outerShdw blurRad="457200" dir="0" dist="0">
              <a:srgbClr val="000000">
                <a:alpha val="8000"/>
              </a:srgbClr>
            </a:outerShdw>
          </a:effectLst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阶段⼆：项⽬结构 &amp; 技术栈决策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767253" y="2445849"/>
            <a:ext cx="2819400" cy="1605108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人类工程师决定技术栈与整体目录结构，如routes/, services/, repositories/等。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eyJfdGVtcGxhdGVEYXRhIjp7ImNvbnRlbnRUeXBlIjoiJGl0ZW0xX2MiLCJsaW5lQ291bnQiOiI0Iiwid29yZENvdW50IjoiMTIifSwidGFnIjoiJGl0ZW0xX2MifQ==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651733" y="1856763"/>
            <a:ext cx="3024645" cy="579431"/>
          </a:xfrm>
          <a:prstGeom prst="rect">
            <a:avLst/>
          </a:prstGeom>
          <a:ln/>
        </p:spPr>
        <p:txBody>
          <a:bodyPr anchor="ctr" anchorCtr="0" bIns="57150" lIns="114300" rIns="114300" rtlCol="0" tIns="5715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人类主导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eyJfdGVtcGxhdGVEYXRhIjp7ImNvbnRlbnRUeXBlIjoiJGl0ZW0xX3RpdGxlIiwibGluZUNvdW50IjoiMSIsIndvcmRDb3VudCI6IjgifSwidGFnIjoiJGl0ZW0xX3RpdGxlIn0=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4667483" y="2445849"/>
            <a:ext cx="2819400" cy="1605108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AI生成初始化命令、tsconfig / jest.config、基础目录和入口文件，辅助项目落地。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eyJfdGVtcGxhdGVEYXRhIjp7ImNvbnRlbnRUeXBlIjoiJGl0ZW0yX2MiLCJsaW5lQ291bnQiOiI0Iiwid29yZENvdW50IjoiMTIifSwidGFnIjoiJGl0ZW0yX2MifQ==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4551963" y="1856763"/>
            <a:ext cx="3024645" cy="579431"/>
          </a:xfrm>
          <a:prstGeom prst="rect">
            <a:avLst/>
          </a:prstGeom>
          <a:ln/>
        </p:spPr>
        <p:txBody>
          <a:bodyPr anchor="ctr" anchorCtr="0" bIns="57150" lIns="114300" rIns="114300" rtlCol="0" tIns="5715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AI辅助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eyJfdGVtcGxhdGVEYXRhIjp7ImNvbnRlbnRUeXBlIjoiJGl0ZW0yX3RpdGxlIiwibGluZUNvdW50IjoiMSIsIndvcmRDb3VudCI6IjgifSwidGFnIjoiJGl0ZW0yX3RpdGxlIn0=</bd:templateData>
          </p:ext>
        </p:extLst>
      </p:sp>
      <p:sp>
        <p:nvSpPr>
          <p:cNvPr id="13" name="TextBox 13"/>
          <p:cNvSpPr txBox="1"/>
          <p:nvPr/>
        </p:nvSpPr>
        <p:spPr>
          <a:xfrm rot="0">
            <a:off x="8564751" y="2445849"/>
            <a:ext cx="2819400" cy="1605108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工程架构、关键约定由人类拍板，AI负责具体“落地执行”，形成高效协作模式。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eyJfdGVtcGxhdGVEYXRhIjp7ImNvbnRlbnRUeXBlIjoiJGl0ZW0zX2MiLCJsaW5lQ291bnQiOiI0Iiwid29yZENvdW50IjoiMTIifSwidGFnIjoiJGl0ZW0zX2MifQ==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8449231" y="1856763"/>
            <a:ext cx="3024645" cy="579431"/>
          </a:xfrm>
          <a:prstGeom prst="rect">
            <a:avLst/>
          </a:prstGeom>
          <a:ln/>
        </p:spPr>
        <p:txBody>
          <a:bodyPr anchor="ctr" anchorCtr="0" bIns="57150" lIns="114300" rIns="114300" rtlCol="0" tIns="5715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协作模式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eyJfdGVtcGxhdGVEYXRhIjp7ImNvbnRlbnRUeXBlIjoiJGl0ZW0zX3RpdGxlIiwibGluZUNvdW50IjoiMSIsIndvcmRDb3VudCI6IjgifSwidGFnIjoiJGl0ZW0zX3RpdGxlIn0=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K8hu+8mumhueK9rOe7k+aehCAmIOaKgOacr+agiOWGs+etllxuIyMjIOS6uuexu+S4u+WvvFxu5Lq657G75bel56iL5biI5Yaz5a6a5oqA5pyv5qCI5LiO5pW05L2T55uu5b2V57uT5p6E77yM5aaCcm91dGVzLywgc2VydmljZXMvLCByZXBvc2l0b3JpZXMv562J44CCXG4jIyMgQUnovoXliqlcbkFJ55Sf5oiQ5Yid5aeL5YyW5ZG95Luk44CBdHNjb25maWcgLyBqZXN0LmNvbmZpZ+OAgeWfuuehgOebruW9leWSjOWFpeWPo+aWh+S7tu+8jOi+heWKqemhueebruiQveWcsOOAglxuIyMjIOWNj+S9nOaooeW8j1xu5bel56iL5p625p6E44CB5YWz6ZSu57qm5a6a55Sx5Lq657G75ouN5p2/77yMQUnotJ/otKPlhbfkvZPigJzokL3lnLDmiafooYzigJ3vvIzlvaLmiJDpq5jmlYjljY/kvZzmqKHlvI/jgIIiLCJ0cGxpZCI6IjEwMjMyOSIsInRwbE5hbWUiOiJsaXN0M19JbWd3enkyNDA3MDkwMDMiLCJlZGl0ZWQiOiJmYWxzZSJ9</bd:templateData>
    </p:ext>
  </p:extLs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阶段三：实现接⼝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AutoShape 3"/>
          <p:cNvSpPr/>
          <p:nvPr/>
        </p:nvSpPr>
        <p:spPr>
          <a:xfrm rot="0">
            <a:off x="788990" y="1524666"/>
            <a:ext cx="6517754" cy="2008016"/>
          </a:xfrm>
          <a:prstGeom prst="parallelogram">
            <a:avLst>
              <a:gd fmla="val 25000" name="adj"/>
            </a:avLst>
          </a:prstGeom>
          <a:noFill/>
          <a:ln w="2540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1599500" y="1731517"/>
            <a:ext cx="5085707" cy="490334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Claude Code任务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eyJfdGVtcGxhdGVEYXRhIjp7ImNvbnRlbnRUeXBlIjoiJGl0ZW0xX3RpdGxlIiwibGluZUNvdW50IjoiMSIsIndvcmRDb3VudCI6IjE4In0sInRhZyI6IiRpdGVtMV90aXRsZSJ9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1599500" y="2261212"/>
            <a:ext cx="4847564" cy="989720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按Spec实现POST /todos，限定修改特定目录，禁止新增依赖，输出patch+设计说明。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eyJfdGVtcGxhdGVEYXRhIjp7ImNvbnRlbnRUeXBlIjoiJGl0ZW0xX2MiLCJsaW5lQ291bnQiOiIzIiwid29yZENvdW50IjoiMjMifSwidGFnIjoiJGl0ZW0xX2MifQ==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671199" y="2147674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748925" y="2306741"/>
            <a:ext cx="606548" cy="443865"/>
          </a:xfrm>
          <a:prstGeom prst="rect">
            <a:avLst/>
          </a:prstGeom>
          <a:noFill/>
          <a:ln/>
        </p:spPr>
        <p:txBody>
          <a:bodyPr anchor="ctr" anchorCtr="0" bIns="45720" lIns="108013" rIns="108013" rtlCol="0" tIns="45720" vert="horz" wrap="square">
            <a:normAutofit/>
          </a:bodyPr>
          <a:lstStyle/>
          <a:p>
            <a:pPr algn="ctr">
              <a:lnSpc>
                <a:spcPct val="80000"/>
              </a:lnSpc>
            </a:pPr>
            <a:r>
              <a:rPr b="1" lang="en-US" sz="21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777783" y="3961972"/>
            <a:ext cx="6517754" cy="2008016"/>
          </a:xfrm>
          <a:prstGeom prst="parallelogram">
            <a:avLst>
              <a:gd fmla="val 25000" name="adj"/>
            </a:avLst>
          </a:prstGeom>
          <a:noFill/>
          <a:ln w="2540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1588293" y="4168824"/>
            <a:ext cx="5085707" cy="490334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b="1"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人类关注点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eyJfdGVtcGxhdGVEYXRhIjp7ImNvbnRlbnRUeXBlIjoiJGl0ZW0yX3RpdGxlIiwibGluZUNvdW50IjoiMSIsIndvcmRDb3VudCI6IjE4In0sInRhZyI6IiRpdGVtMl90aXRsZSJ9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1588293" y="4698518"/>
            <a:ext cx="4847564" cy="989720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是否遵守Spec，是否符合项目约定，有明显设计漏洞，确保开发质量。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eyJfdGVtcGxhdGVEYXRhIjp7ImNvbnRlbnRUeXBlIjoiJGl0ZW0yX2MiLCJsaW5lQ291bnQiOiIzIiwid29yZENvdW50IjoiMjMifSwidGFnIjoiJGl0ZW0yX2MifQ==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659992" y="4584980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737718" y="4744048"/>
            <a:ext cx="606548" cy="443865"/>
          </a:xfrm>
          <a:prstGeom prst="rect">
            <a:avLst/>
          </a:prstGeom>
          <a:noFill/>
          <a:ln/>
        </p:spPr>
        <p:txBody>
          <a:bodyPr anchor="ctr" anchorCtr="0" bIns="45720" lIns="108013" rIns="108013" rtlCol="0" tIns="45720" vert="horz" wrap="square">
            <a:normAutofit/>
          </a:bodyPr>
          <a:lstStyle/>
          <a:p>
            <a:pPr algn="ctr">
              <a:lnSpc>
                <a:spcPct val="80000"/>
              </a:lnSpc>
            </a:pPr>
            <a:r>
              <a:rPr b="1" lang="en-US" sz="21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0"/>
          </a:blip>
          <a:srcRect b="30383" l="0" t="30383"/>
          <a:stretch>
            <a:fillRect/>
          </a:stretch>
        </p:blipFill>
        <p:spPr>
          <a:xfrm rot="0">
            <a:off x="7725032" y="1316721"/>
            <a:ext cx="3779040" cy="148266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7725032" y="4846125"/>
            <a:ext cx="3779040" cy="148266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eyJfdGVtcGxhdGVEYXRhIjp7ImNvbnRlbnRUeXBlIjoiJGltZzIifSwidGFnIjoiJGltZzIifQ==</bd:templateData>
          </p:ext>
        </p:extLst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7725032" y="3089304"/>
            <a:ext cx="3779040" cy="148266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S4ie+8muWunueOsOaOpeK8nVxuIyMjIENsYXVkZSBDb2Rl5Lu75YqhXG7mjIlTcGVj5a6e546wUE9TVCAvdG9kb3PvvIzpmZDlrprkv67mlLnnibnlrprnm67lvZXvvIznpoHmraLmlrDlop7kvp3otZbvvIzovpPlh7pwYXRjaCvorr7orqHor7TmmI7jgIJcbiMjIyDkurrnsbvlhbPms6jngrlcbuaYr+WQpumBteWuiFNwZWPvvIzmmK/lkKbnrKblkIjpobnnm67nuqblrprvvIzmnInmmI7mmL7orr7orqHmvI/mtJ7vvIznoa7kv53lvIDlj5HotKjph4/jgIIiLCJ0cGxpZCI6IjEwMjMyOSIsInRwbE5hbWUiOiJsaXN0Ml9zYW1lU3R5bGUzcGljNCIsImVkaXRlZCI6ImZhbHNlIn0=</bd:templateData>
    </p:ext>
  </p:extLs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013" name="TextBox 2"/>
          <p:cNvSpPr txBox="1"/>
          <p:nvPr/>
        </p:nvSpPr>
        <p:spPr>
          <a:xfrm rot="0">
            <a:off x="1592320" y="3947349"/>
            <a:ext cx="2335893" cy="435005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测试与修复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eyJfdGVtcGxhdGVEYXRhIjp7ImNvbnRlbnRUeXBlIjoiJGl0ZW0zX3RpdGxlIiwibGluZUNvdW50IjoiMSIsIndvcmRDb3VudCI6IjgifSwidGFnIjoiJGl0ZW0zX3RpdGxlIn0=</bd:templateData>
          </p:ext>
        </p:extLst>
      </p:sp>
      <p:sp>
        <p:nvSpPr>
          <p:cNvPr id="1400014" name="TextBox 3"/>
          <p:cNvSpPr txBox="1"/>
          <p:nvPr/>
        </p:nvSpPr>
        <p:spPr>
          <a:xfrm rot="0">
            <a:off x="906742" y="4760038"/>
            <a:ext cx="3194592" cy="1488334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本地运行测试，针对失败日志，Claude Code分析并给出最小修复patch。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eyJfdGVtcGxhdGVEYXRhIjp7ImNvbnRlbnRUeXBlIjoiJGl0ZW0zX2MiLCJsaW5lQ291bnQiOiI1Iiwid29yZENvdW50IjoiMTQifSwidGFnIjoiJGl0ZW0zX2MifQ==</bd:templateData>
          </p:ext>
        </p:extLst>
      </p:sp>
      <p:sp>
        <p:nvSpPr>
          <p:cNvPr id="1400015" name="TextBox 4"/>
          <p:cNvSpPr txBox="1"/>
          <p:nvPr/>
        </p:nvSpPr>
        <p:spPr>
          <a:xfrm rot="0">
            <a:off x="8353486" y="4101592"/>
            <a:ext cx="2136324" cy="337660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r">
              <a:lnSpc>
                <a:spcPct val="104000"/>
              </a:lnSpc>
            </a:pPr>
            <a:r>
              <a:rPr lang="en-US" sz="18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测试验证正确性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eyJfdGVtcGxhdGVEYXRhIjp7ImNvbnRlbnRUeXBlIjoiJGl0ZW00X3RpdGxlIiwibGluZUNvdW50IjoiMSIsIndvcmRDb3VudCI6IjcifSwidGFnIjoiJGl0ZW00X3RpdGxlIn0=</bd:templateData>
          </p:ext>
        </p:extLst>
      </p:sp>
      <p:sp>
        <p:nvSpPr>
          <p:cNvPr id="1400016" name="TextBox 5"/>
          <p:cNvSpPr txBox="1"/>
          <p:nvPr/>
        </p:nvSpPr>
        <p:spPr>
          <a:xfrm rot="0">
            <a:off x="8031749" y="4760038"/>
            <a:ext cx="3194592" cy="1488334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AI写代码需通过测试验证，确保正确性和稳定性，依赖于测试和工程体系。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eyJfdGVtcGxhdGVEYXRhIjp7ImNvbnRlbnRUeXBlIjoiJGl0ZW00X2MiLCJsaW5lQ291bnQiOiI1Iiwid29yZENvdW50IjoiMTQifSwidGFnIjoiJGl0ZW00X2MifQ==</bd:templateData>
          </p:ext>
        </p:extLst>
      </p:sp>
      <p:sp>
        <p:nvSpPr>
          <p:cNvPr id="1400017" name="TextBox 6"/>
          <p:cNvSpPr txBox="1"/>
          <p:nvPr/>
        </p:nvSpPr>
        <p:spPr>
          <a:xfrm rot="0">
            <a:off x="7719756" y="1439936"/>
            <a:ext cx="2770054" cy="435005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18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Jest测试生成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1400018" name="TextBox 7"/>
          <p:cNvSpPr txBox="1"/>
          <p:nvPr/>
        </p:nvSpPr>
        <p:spPr>
          <a:xfrm rot="0">
            <a:off x="7989436" y="2147638"/>
            <a:ext cx="3224407" cy="1660579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根据场景生成Jest测试文件，实现自动化测试，提高测试效率。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eyJfdGVtcGxhdGVEYXRhIjp7ImNvbnRlbnRUeXBlIjoiJGl0ZW0yX2MiLCJsaW5lQ291bnQiOiI1Iiwid29yZENvdW50IjoiMTQifSwidGFnIjoiJGl0ZW0yX2MifQ==</bd:templateData>
          </p:ext>
        </p:extLst>
      </p:sp>
      <p:sp>
        <p:nvSpPr>
          <p:cNvPr id="1400019" name="TextBox 8"/>
          <p:cNvSpPr txBox="1"/>
          <p:nvPr/>
        </p:nvSpPr>
        <p:spPr>
          <a:xfrm rot="0">
            <a:off x="1592320" y="1440207"/>
            <a:ext cx="2335893" cy="435005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800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AI测试场景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eyJfdGVtcGxhdGVEYXRhIjp7ImNvbnRlbnRUeXBlIjoiJGl0ZW0xX3RpdGxlIiwibGluZUNvdW50IjoiMSIsIndvcmRDb3VudCI6IjcifSwidGFnIjoiJGl0ZW0xX3RpdGxlIn0=</bd:templateData>
          </p:ext>
        </p:extLst>
      </p:sp>
      <p:sp>
        <p:nvSpPr>
          <p:cNvPr id="1400020" name="TextBox 9"/>
          <p:cNvSpPr txBox="1"/>
          <p:nvPr/>
        </p:nvSpPr>
        <p:spPr>
          <a:xfrm rot="0">
            <a:off x="874218" y="2147639"/>
            <a:ext cx="3228582" cy="1488334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26262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AI列出测试场景，涵盖正常、缺字段、非法状态等，确保全面覆盖。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eyJfdGVtcGxhdGVEYXRhIjp7ImNvbnRlbnRUeXBlIjoiJGl0ZW0xX2MiLCJsaW5lQ291bnQiOiI1Iiwid29yZENvdW50IjoiMTQifSwidGFnIjoiJGl0ZW0xX2MifQ==</bd:templateData>
          </p:ext>
        </p:extLst>
      </p:sp>
      <p:sp>
        <p:nvSpPr>
          <p:cNvPr id="1400021" name="Freeform 10"/>
          <p:cNvSpPr/>
          <p:nvPr/>
        </p:nvSpPr>
        <p:spPr>
          <a:xfrm rot="5400000">
            <a:off x="4341556" y="2160339"/>
            <a:ext cx="1663700" cy="1638300"/>
          </a:xfrm>
          <a:custGeom>
            <a:avLst/>
            <a:gdLst/>
            <a:ahLst/>
            <a:cxnLst/>
            <a:rect b="b" l="l" r="r" t="t"/>
            <a:pathLst>
              <a:path h="1638300" w="1663700">
                <a:moveTo>
                  <a:pt x="0" y="819150"/>
                </a:moveTo>
                <a:cubicBezTo>
                  <a:pt x="0" y="366746"/>
                  <a:pt x="372432" y="0"/>
                  <a:pt x="831850" y="0"/>
                </a:cubicBezTo>
                <a:quadBezTo>
                  <a:pt x="1247775" y="0"/>
                  <a:pt x="1663700" y="0"/>
                </a:quadBezTo>
                <a:quadBezTo>
                  <a:pt x="1663700" y="409575"/>
                  <a:pt x="1663700" y="819150"/>
                </a:quadBezTo>
                <a:cubicBezTo>
                  <a:pt x="1663700" y="1271554"/>
                  <a:pt x="1291268" y="1638300"/>
                  <a:pt x="831850" y="1638300"/>
                </a:cubicBezTo>
                <a:cubicBezTo>
                  <a:pt x="372432" y="1638300"/>
                  <a:pt x="0" y="1271554"/>
                  <a:pt x="0" y="819150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2" name="Freeform 11"/>
          <p:cNvSpPr/>
          <p:nvPr/>
        </p:nvSpPr>
        <p:spPr>
          <a:xfrm flipH="1" rot="16200000">
            <a:off x="6068756" y="2160338"/>
            <a:ext cx="1663700" cy="1638300"/>
          </a:xfrm>
          <a:custGeom>
            <a:avLst/>
            <a:gdLst/>
            <a:ahLst/>
            <a:cxnLst/>
            <a:rect b="b" l="l" r="r" t="t"/>
            <a:pathLst>
              <a:path h="1638300" w="1663700">
                <a:moveTo>
                  <a:pt x="0" y="819150"/>
                </a:moveTo>
                <a:cubicBezTo>
                  <a:pt x="0" y="366746"/>
                  <a:pt x="372432" y="0"/>
                  <a:pt x="831850" y="0"/>
                </a:cubicBezTo>
                <a:quadBezTo>
                  <a:pt x="1247775" y="0"/>
                  <a:pt x="1663700" y="0"/>
                </a:quadBezTo>
                <a:quadBezTo>
                  <a:pt x="1663700" y="409575"/>
                  <a:pt x="1663700" y="819150"/>
                </a:quadBezTo>
                <a:cubicBezTo>
                  <a:pt x="1663700" y="1271554"/>
                  <a:pt x="1291268" y="1638300"/>
                  <a:pt x="831850" y="1638300"/>
                </a:cubicBezTo>
                <a:cubicBezTo>
                  <a:pt x="372432" y="1638300"/>
                  <a:pt x="0" y="1271554"/>
                  <a:pt x="0" y="819150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3" name="Freeform 12"/>
          <p:cNvSpPr/>
          <p:nvPr/>
        </p:nvSpPr>
        <p:spPr>
          <a:xfrm flipV="1" rot="16200000">
            <a:off x="4341556" y="3928492"/>
            <a:ext cx="1663700" cy="1638300"/>
          </a:xfrm>
          <a:custGeom>
            <a:avLst/>
            <a:gdLst/>
            <a:ahLst/>
            <a:cxnLst/>
            <a:rect b="b" l="l" r="r" t="t"/>
            <a:pathLst>
              <a:path h="1638300" w="1663700">
                <a:moveTo>
                  <a:pt x="0" y="819150"/>
                </a:moveTo>
                <a:cubicBezTo>
                  <a:pt x="0" y="366746"/>
                  <a:pt x="372432" y="0"/>
                  <a:pt x="831850" y="0"/>
                </a:cubicBezTo>
                <a:quadBezTo>
                  <a:pt x="1247775" y="0"/>
                  <a:pt x="1663700" y="0"/>
                </a:quadBezTo>
                <a:quadBezTo>
                  <a:pt x="1663700" y="409575"/>
                  <a:pt x="1663700" y="819150"/>
                </a:quadBezTo>
                <a:cubicBezTo>
                  <a:pt x="1663700" y="1271554"/>
                  <a:pt x="1291268" y="1638300"/>
                  <a:pt x="831850" y="1638300"/>
                </a:cubicBezTo>
                <a:cubicBezTo>
                  <a:pt x="372432" y="1638300"/>
                  <a:pt x="0" y="1271554"/>
                  <a:pt x="0" y="819150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4" name="Freeform 13"/>
          <p:cNvSpPr/>
          <p:nvPr/>
        </p:nvSpPr>
        <p:spPr>
          <a:xfrm flipH="1" flipV="1" rot="5400000">
            <a:off x="6068756" y="3928491"/>
            <a:ext cx="1663700" cy="1638300"/>
          </a:xfrm>
          <a:custGeom>
            <a:avLst/>
            <a:gdLst/>
            <a:ahLst/>
            <a:cxnLst/>
            <a:rect b="b" l="l" r="r" t="t"/>
            <a:pathLst>
              <a:path h="1638300" w="1663700">
                <a:moveTo>
                  <a:pt x="0" y="819150"/>
                </a:moveTo>
                <a:cubicBezTo>
                  <a:pt x="0" y="366746"/>
                  <a:pt x="372432" y="0"/>
                  <a:pt x="831850" y="0"/>
                </a:cubicBezTo>
                <a:quadBezTo>
                  <a:pt x="1247775" y="0"/>
                  <a:pt x="1663700" y="0"/>
                </a:quadBezTo>
                <a:quadBezTo>
                  <a:pt x="1663700" y="409575"/>
                  <a:pt x="1663700" y="819150"/>
                </a:quadBezTo>
                <a:cubicBezTo>
                  <a:pt x="1663700" y="1271554"/>
                  <a:pt x="1291268" y="1638300"/>
                  <a:pt x="831850" y="1638300"/>
                </a:cubicBezTo>
                <a:cubicBezTo>
                  <a:pt x="372432" y="1638300"/>
                  <a:pt x="0" y="1271554"/>
                  <a:pt x="0" y="819150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5" name="AutoShape 14"/>
          <p:cNvSpPr/>
          <p:nvPr/>
        </p:nvSpPr>
        <p:spPr>
          <a:xfrm rot="0">
            <a:off x="4563806" y="2369889"/>
            <a:ext cx="1219200" cy="1219200"/>
          </a:xfrm>
          <a:prstGeom prst="ellipse">
            <a:avLst/>
          </a:prstGeom>
          <a:solidFill>
            <a:schemeClr val="l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6" name="AutoShape 15"/>
          <p:cNvSpPr/>
          <p:nvPr/>
        </p:nvSpPr>
        <p:spPr>
          <a:xfrm rot="0">
            <a:off x="6291006" y="2369889"/>
            <a:ext cx="1219200" cy="1219200"/>
          </a:xfrm>
          <a:prstGeom prst="ellipse">
            <a:avLst/>
          </a:prstGeom>
          <a:solidFill>
            <a:schemeClr val="l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7" name="AutoShape 16"/>
          <p:cNvSpPr/>
          <p:nvPr/>
        </p:nvSpPr>
        <p:spPr>
          <a:xfrm rot="0">
            <a:off x="4563806" y="4150563"/>
            <a:ext cx="1219200" cy="1219200"/>
          </a:xfrm>
          <a:prstGeom prst="ellipse">
            <a:avLst/>
          </a:prstGeom>
          <a:solidFill>
            <a:schemeClr val="l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8" name="AutoShape 17"/>
          <p:cNvSpPr/>
          <p:nvPr/>
        </p:nvSpPr>
        <p:spPr>
          <a:xfrm rot="0">
            <a:off x="6291006" y="4150563"/>
            <a:ext cx="1219200" cy="1219200"/>
          </a:xfrm>
          <a:prstGeom prst="ellipse">
            <a:avLst/>
          </a:prstGeom>
          <a:solidFill>
            <a:schemeClr val="l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29" name="TextBox 18"/>
          <p:cNvSpPr txBox="1"/>
          <p:nvPr/>
        </p:nvSpPr>
        <p:spPr>
          <a:xfrm rot="0">
            <a:off x="4773888" y="2642986"/>
            <a:ext cx="732893" cy="596703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non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0" name="TextBox 19"/>
          <p:cNvSpPr txBox="1"/>
          <p:nvPr/>
        </p:nvSpPr>
        <p:spPr>
          <a:xfrm rot="0">
            <a:off x="6507201" y="2642986"/>
            <a:ext cx="809837" cy="596703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non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1" name="TextBox 20"/>
          <p:cNvSpPr txBox="1"/>
          <p:nvPr/>
        </p:nvSpPr>
        <p:spPr>
          <a:xfrm rot="0">
            <a:off x="4773888" y="4441573"/>
            <a:ext cx="809837" cy="596703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non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2" name="TextBox 21"/>
          <p:cNvSpPr txBox="1"/>
          <p:nvPr/>
        </p:nvSpPr>
        <p:spPr>
          <a:xfrm rot="0">
            <a:off x="6507201" y="4441573"/>
            <a:ext cx="809837" cy="596703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non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3" name="Freeform 22"/>
          <p:cNvSpPr/>
          <p:nvPr/>
        </p:nvSpPr>
        <p:spPr>
          <a:xfrm rot="0">
            <a:off x="10665561" y="1393393"/>
            <a:ext cx="513640" cy="475153"/>
          </a:xfrm>
          <a:custGeom>
            <a:avLst/>
            <a:gdLst/>
            <a:ahLst/>
            <a:cxnLst/>
            <a:rect b="b" l="l" r="r" t="t"/>
            <a:pathLst>
              <a:path h="720001" w="778320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4" name="Freeform 23"/>
          <p:cNvSpPr/>
          <p:nvPr/>
        </p:nvSpPr>
        <p:spPr>
          <a:xfrm rot="0">
            <a:off x="10704047" y="3988579"/>
            <a:ext cx="475154" cy="475154"/>
          </a:xfrm>
          <a:custGeom>
            <a:avLst/>
            <a:gdLst/>
            <a:ahLst/>
            <a:cxnLst/>
            <a:rect b="b" l="l" r="r" t="t"/>
            <a:pathLst>
              <a:path h="720001" w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5" name="Freeform 24"/>
          <p:cNvSpPr/>
          <p:nvPr/>
        </p:nvSpPr>
        <p:spPr>
          <a:xfrm rot="0">
            <a:off x="899002" y="3903195"/>
            <a:ext cx="416059" cy="475153"/>
          </a:xfrm>
          <a:custGeom>
            <a:avLst/>
            <a:gdLst/>
            <a:ahLst/>
            <a:cxnLst/>
            <a:rect b="b" l="l" r="r" t="t"/>
            <a:pathLst>
              <a:path h="1655898" w="144995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36" name="Freeform 25"/>
          <p:cNvSpPr/>
          <p:nvPr/>
        </p:nvSpPr>
        <p:spPr>
          <a:xfrm rot="0">
            <a:off x="899002" y="1395740"/>
            <a:ext cx="524095" cy="475153"/>
          </a:xfrm>
          <a:custGeom>
            <a:avLst/>
            <a:gdLst/>
            <a:ahLst/>
            <a:cxnLst/>
            <a:rect b="b" l="l" r="r" t="t"/>
            <a:pathLst>
              <a:path h="1399728" w="1543905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>
              <a:alpha val="100000"/>
              <a:lumMod val="75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400002" name="TextBox 26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阶段四：测试优先 &amp; 迭代修复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Wbm++8mua1i+ivleS8mOWFiCAmIOi/reS7o+S/ruWkjVxuIyMjIEFJ5rWL6K+V5Zy65pmvXG5BSeWIl+WHuua1i+ivleWcuuaZr++8jOa2teebluato+W4uOOAgee8uuWtl+auteOAgemdnuazleeKtuaAgeetie+8jOehruS/neWFqOmdouimhuebluOAglxuIyMjIEplc3TmtYvor5XnlJ/miJBcbuagueaNruWcuuaZr+eUn+aIkEplc3TmtYvor5Xmlofku7bvvIzlrp7njrDoh6rliqjljJbmtYvor5XvvIzmj5Dpq5jmtYvor5XmlYjnjofjgIJcbiMjIyDmtYvor5XkuI7kv67lpI1cbuacrOWcsOi/kOihjOa1i+ivle+8jOmSiOWvueWksei0peaXpeW/l++8jENsYXVkZSBDb2Rl5YiG5p6Q5bm257uZ5Ye65pyA5bCP5L+u5aSNcGF0Y2jjgIJcbiMjIyDmtYvor5Xpqozor4HmraPnoa7mgKdcbkFJ5YaZ5Luj56CB6ZyA6YCa6L+H5rWL6K+V6aqM6K+B77yM56Gu5L+d5q2j56Gu5oCn5ZKM56iz5a6a5oCn77yM5L6d6LWW5LqO5rWL6K+V5ZKM5bel56iL5L2T57O744CCIiwidHBsaWQiOiIxMDIzMjkiLCJ0cGxOYW1lIjoibGlzdDRfcDZjaHVhbmdrZXRpZTAzOCIsImVkaXRlZCI6ImZhbHNlIn0=</bd:templateData>
    </p:ext>
  </p:extLs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002" name="AutoShape 2"/>
          <p:cNvSpPr/>
          <p:nvPr/>
        </p:nvSpPr>
        <p:spPr>
          <a:xfrm rot="0">
            <a:off x="6231466" y="1946726"/>
            <a:ext cx="2684780" cy="3457566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300004" name="AutoShape 3"/>
          <p:cNvSpPr/>
          <p:nvPr/>
        </p:nvSpPr>
        <p:spPr>
          <a:xfrm rot="0">
            <a:off x="594360" y="1946726"/>
            <a:ext cx="2684780" cy="3457566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1300005" name="Picture 4"/>
          <p:cNvPicPr>
            <a:picLocks noChangeAspect="1"/>
          </p:cNvPicPr>
          <p:nvPr/>
        </p:nvPicPr>
        <p:blipFill>
          <a:blip r:embed="rId3"/>
          <a:srcRect l="11175" r="11175"/>
          <a:stretch>
            <a:fillRect/>
          </a:stretch>
        </p:blipFill>
        <p:spPr>
          <a:xfrm rot="0">
            <a:off x="3412913" y="1946726"/>
            <a:ext cx="2684780" cy="3457566"/>
          </a:xfrm>
          <a:custGeom>
            <a:pathLst>
              <a:path h="3457566" w="2684780">
                <a:moveTo>
                  <a:pt x="0" y="0"/>
                </a:moveTo>
                <a:lnTo>
                  <a:pt x="2684780" y="0"/>
                </a:lnTo>
                <a:lnTo>
                  <a:pt x="2684780" y="3457566"/>
                </a:lnTo>
                <a:lnTo>
                  <a:pt x="0" y="3457566"/>
                </a:lnTo>
                <a:close/>
              </a:path>
            </a:pathLst>
          </a:cu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pic>
        <p:nvPicPr>
          <p:cNvPr id="1300006" name="Picture 5"/>
          <p:cNvPicPr>
            <a:picLocks noChangeAspect="1"/>
          </p:cNvPicPr>
          <p:nvPr/>
        </p:nvPicPr>
        <p:blipFill>
          <a:blip r:embed="rId4"/>
          <a:srcRect l="26133" r="26133"/>
          <a:stretch>
            <a:fillRect/>
          </a:stretch>
        </p:blipFill>
        <p:spPr>
          <a:xfrm rot="0">
            <a:off x="9027795" y="1946726"/>
            <a:ext cx="2684780" cy="3457566"/>
          </a:xfrm>
          <a:custGeom>
            <a:pathLst>
              <a:path h="3457566" w="2684780">
                <a:moveTo>
                  <a:pt x="0" y="0"/>
                </a:moveTo>
                <a:lnTo>
                  <a:pt x="2684780" y="0"/>
                </a:lnTo>
                <a:lnTo>
                  <a:pt x="2684780" y="3457566"/>
                </a:lnTo>
                <a:lnTo>
                  <a:pt x="0" y="3457566"/>
                </a:lnTo>
                <a:close/>
              </a:path>
            </a:pathLst>
          </a:cu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sp>
        <p:nvSpPr>
          <p:cNvPr id="1300009" name="TextBox 6"/>
          <p:cNvSpPr txBox="1"/>
          <p:nvPr/>
        </p:nvSpPr>
        <p:spPr>
          <a:xfrm rot="0">
            <a:off x="897847" y="2900029"/>
            <a:ext cx="2077806" cy="837955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AI生成README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eyJfdGVtcGxhdGVEYXRhIjp7ImNvbnRlbnRUeXBlIjoiJGl0ZW0xX3RpdGxlIiwibGluZUNvdW50IjoiMiIsIndvcmRDb3VudCI6IjUifSwidGFnIjoiJGl0ZW0xX3RpdGxlIn0=</bd:templateData>
          </p:ext>
        </p:extLst>
      </p:sp>
      <p:sp>
        <p:nvSpPr>
          <p:cNvPr id="1300010" name="TextBox 7"/>
          <p:cNvSpPr txBox="1"/>
          <p:nvPr/>
        </p:nvSpPr>
        <p:spPr>
          <a:xfrm rot="0">
            <a:off x="871384" y="3930199"/>
            <a:ext cx="2257579" cy="120620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AI根据代码和Spec生成README，涵盖项目简介、启动、API文档及示例。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eyJfdGVtcGxhdGVEYXRhIjp7ImNvbnRlbnRUeXBlIjoiJGl0ZW0xX2MiLCJsaW5lQ291bnQiOiI0Iiwid29yZENvdW50IjoiOSJ9LCJ0YWciOiIkaXRlbTFfYyJ9</bd:templateData>
          </p:ext>
        </p:extLst>
      </p:sp>
      <p:sp>
        <p:nvSpPr>
          <p:cNvPr id="1300011" name="TextBox 8"/>
          <p:cNvSpPr txBox="1"/>
          <p:nvPr/>
        </p:nvSpPr>
        <p:spPr>
          <a:xfrm rot="0">
            <a:off x="6477851" y="2878024"/>
            <a:ext cx="2134368" cy="859960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常用脚本生成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eyJfdGVtcGxhdGVEYXRhIjp7ImNvbnRlbnRUeXBlIjoiJGl0ZW0yX3RpdGxlIiwibGluZUNvdW50IjoiMiIsIndvcmRDb3VudCI6IjUifSwidGFnIjoiJGl0ZW0yX3RpdGxlIn0=</bd:templateData>
          </p:ext>
        </p:extLst>
      </p:sp>
      <p:sp>
        <p:nvSpPr>
          <p:cNvPr id="1300012" name="TextBox 9"/>
          <p:cNvSpPr txBox="1"/>
          <p:nvPr/>
        </p:nvSpPr>
        <p:spPr>
          <a:xfrm rot="0">
            <a:off x="6477851" y="3930198"/>
            <a:ext cx="2251894" cy="1206207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AI助力生成启动脚本、Dockerfile等，提升团队协作效率。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eyJfdGVtcGxhdGVEYXRhIjp7ImNvbnRlbnRUeXBlIjoiJGl0ZW0yX2MiLCJsaW5lQ291bnQiOiI0Iiwid29yZENvdW50IjoiOSJ9LCJ0YWciOiIkaXRlbTJfYyJ9</bd:templateData>
          </p:ext>
        </p:extLst>
      </p:sp>
      <p:sp>
        <p:nvSpPr>
          <p:cNvPr id="1300014" name="Freeform 10"/>
          <p:cNvSpPr/>
          <p:nvPr/>
        </p:nvSpPr>
        <p:spPr>
          <a:xfrm rot="0">
            <a:off x="1671574" y="2354770"/>
            <a:ext cx="530353" cy="523254"/>
          </a:xfrm>
          <a:custGeom>
            <a:avLst/>
            <a:gdLst/>
            <a:ahLst/>
            <a:cxnLst/>
            <a:rect b="b" l="l" r="r" t="t"/>
            <a:pathLst>
              <a:path h="1845296" w="1870330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300015" name="Freeform 11"/>
          <p:cNvSpPr/>
          <p:nvPr/>
        </p:nvSpPr>
        <p:spPr>
          <a:xfrm rot="0">
            <a:off x="7311503" y="2354770"/>
            <a:ext cx="524707" cy="520989"/>
          </a:xfrm>
          <a:custGeom>
            <a:avLst/>
            <a:gdLst/>
            <a:ahLst/>
            <a:cxnLst/>
            <a:rect b="b" l="l" r="r" t="t"/>
            <a:pathLst>
              <a:path h="720000" w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300003" name="TextBox 12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阶段五：⽂档 &amp; 脚本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eyJfdGVtcGxhdGVEYXRhIjp7ImNvbnRlbnRUeXBlIjoiJHRpdGxlIiwibGluZUNvdW50IjoiMSIsIndvcmRDb3VudCI6IjM1In0sInRhZyI6IiR0aXRsZSJ9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S6lO+8muK9guahoyAmIOiEmuacrFxuIyMjIEFJ55Sf5oiQUkVBRE1FXG5BSeagueaNruS7o+eggeWSjFNwZWPnlJ/miJBSRUFETUXvvIzmtrXnm5bpobnnm67nroDku4vjgIHlkK/liqjjgIFBUEnmlofmoaPlj4rnpLrkvovjgIJcbiMjIyDluLjnlKjohJrmnKznlJ/miJBcbkFJ5Yqp5Yqb55Sf5oiQ5ZCv5Yqo6ISa5pys44CBRG9ja2VyZmlsZeetie+8jOaPkOWNh+WboumYn+WNj+S9nOaViOeOh+OAgiIsInRwbGlkIjoiMTAyMzI5IiwidHBsTmFtZSI6Imxpc3QyX3AxY2h1YW5na2V0aWUwMzgiLCJlZGl0ZWQiOiJmYWxzZSJ9</bd:templateData>
    </p:ext>
  </p:extLs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阶段六：复盘——⼈和 AI 的职责边界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0" rot="0">
            <a:off x="752047" y="1412707"/>
            <a:ext cx="3005958" cy="449635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flipH="0" rot="0">
            <a:off x="7833544" y="3730249"/>
            <a:ext cx="3737850" cy="212768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sp>
        <p:nvSpPr>
          <p:cNvPr id="5" name="AutoShape 5"/>
          <p:cNvSpPr/>
          <p:nvPr/>
        </p:nvSpPr>
        <p:spPr>
          <a:xfrm rot="0">
            <a:off x="7849473" y="1413759"/>
            <a:ext cx="3725999" cy="212914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3952581" y="3730249"/>
            <a:ext cx="3725999" cy="212914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7" name="AutoShape 7"/>
          <p:cNvSpPr/>
          <p:nvPr/>
        </p:nvSpPr>
        <p:spPr>
          <a:xfrm rot="0">
            <a:off x="3952581" y="1412707"/>
            <a:ext cx="3725999" cy="2129142"/>
          </a:xfrm>
          <a:prstGeom prst="rect">
            <a:avLst/>
          </a:prstGeom>
          <a:solidFill>
            <a:schemeClr val="accent1">
              <a:alpha val="1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3952581" y="1412707"/>
            <a:ext cx="3725999" cy="53229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AutoShape 9"/>
          <p:cNvSpPr/>
          <p:nvPr/>
        </p:nvSpPr>
        <p:spPr>
          <a:xfrm rot="0">
            <a:off x="4099978" y="1672358"/>
            <a:ext cx="3431205" cy="481351"/>
          </a:xfrm>
          <a:prstGeom prst="rect">
            <a:avLst/>
          </a:prstGeom>
          <a:noFill/>
          <a:ln/>
        </p:spPr>
        <p:txBody>
          <a:bodyPr anchor="t" anchorCtr="1" bIns="45720" lIns="9525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人类工程师的职责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eyJfdGVtcGxhdGVEYXRhIjp7ImNvbnRlbnRUeXBlIjoiJGl0ZW0xX3RpdGxlIiwibGluZUNvdW50IjoiMSIsIndvcmRDb3VudCI6IjkifSwidGFnIjoiJGl0ZW0xX3RpdGxlIn0=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4099978" y="2110737"/>
            <a:ext cx="3431205" cy="1270638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负责需求澄清、Spec最终版；技术栈、项目结构、规范；关键设计决策与最终Review；测试策略与安全要求。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eyJfdGVtcGxhdGVEYXRhIjp7ImNvbnRlbnRUeXBlIjoiJGl0ZW0xX2MiLCJsaW5lQ291bnQiOiI0Iiwid29yZENvdW50IjoiMTgifSwidGFnIjoiJGl0ZW0xX2MifQ==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4099978" y="4036516"/>
            <a:ext cx="3431205" cy="481351"/>
          </a:xfrm>
          <a:prstGeom prst="rect">
            <a:avLst/>
          </a:prstGeom>
          <a:noFill/>
          <a:ln/>
        </p:spPr>
        <p:txBody>
          <a:bodyPr anchor="t" anchorCtr="1" bIns="45720" lIns="9525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核心结论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eyJfdGVtcGxhdGVEYXRhIjp7ImNvbnRlbnRUeXBlIjoiJGl0ZW0zX3RpdGxlIiwibGluZUNvdW50IjoiMSIsIndvcmRDb3VudCI6IjkifSwidGFnIjoiJGl0ZW0zX3RpdGxlIn0=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4099978" y="4470242"/>
            <a:ext cx="3431205" cy="1276624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 Coding的关键不在于AI写了多少代码，在于你是否拥有一条可重复、可演进的协作流程，从而高效地完成软件开发任务。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eyJfdGVtcGxhdGVEYXRhIjp7ImNvbnRlbnRUeXBlIjoiJGl0ZW0zX2MiLCJsaW5lQ291bnQiOiI0Iiwid29yZENvdW50IjoiMTgifSwidGFnIjoiJGl0ZW0zX2MifQ==</bd:templateData>
          </p:ext>
        </p:extLst>
      </p:sp>
      <p:sp>
        <p:nvSpPr>
          <p:cNvPr id="13" name="AutoShape 13"/>
          <p:cNvSpPr/>
          <p:nvPr/>
        </p:nvSpPr>
        <p:spPr>
          <a:xfrm rot="0">
            <a:off x="7996869" y="1672358"/>
            <a:ext cx="3431205" cy="481351"/>
          </a:xfrm>
          <a:prstGeom prst="rect">
            <a:avLst/>
          </a:prstGeom>
          <a:noFill/>
          <a:ln/>
        </p:spPr>
        <p:txBody>
          <a:bodyPr anchor="t" anchorCtr="1" bIns="45720" lIns="9525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AI的主要负责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eyJfdGVtcGxhdGVEYXRhIjp7ImNvbnRlbnRUeXBlIjoiJGl0ZW0yX3RpdGxlIiwibGluZUNvdW50IjoiMSIsIndvcmRDb3VudCI6IjkifSwidGFnIjoiJGl0ZW0yX3RpdGxlIn0=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7996869" y="2110737"/>
            <a:ext cx="3431205" cy="1270638"/>
          </a:xfrm>
          <a:prstGeom prst="rect">
            <a:avLst/>
          </a:prstGeom>
          <a:ln/>
        </p:spPr>
        <p:txBody>
          <a:bodyPr anchor="t" anchorCtr="0" bIns="57150" lIns="9525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整理需求→ Spec草稿；生成项目骨架、实现代码、测试与文档草稿；分析测试失败并提出修复方案；充当非常勤奋的Pair Programmer。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eyJfdGVtcGxhdGVEYXRhIjp7ImNvbnRlbnRUeXBlIjoiJGl0ZW0yX2MiLCJsaW5lQ291bnQiOiI0Iiwid29yZENvdW50IjoiMTgifSwidGFnIjoiJGl0ZW0yX2MifQ==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mYtuauteWFre+8muWkjeebmOKAlOKAlOK8iOWSjCBBSSDnmoTogYzotKPovrnnlYxcbiMjIyDkurrnsbvlt6XnqIvluIjnmoTogYzotKNcbui0n+i0o+mcgOaxgua+hOa4heOAgVNwZWPmnIDnu4jniYjvvJvmioDmnK/moIjjgIHpobnnm67nu5PmnoTjgIHop4TojIPvvJvlhbPplK7orr7orqHlhrPnrZbkuI7mnIDnu4hSZXZpZXfvvJvmtYvor5XnrZbnlaXkuI7lronlhajopoHmsYLjgIJcbiMjIyBBSeeahOS4u+imgei0n+i0o1xu5pW055CG6ZyA5rGC4oaSIFNwZWPojYnnqL/vvJvnlJ/miJDpobnnm67pqqjmnrbjgIHlrp7njrDku6PnoIHjgIHmtYvor5XkuI7mlofmoaPojYnnqL/vvJvliIbmnpDmtYvor5XlpLHotKXlubbmj5Dlh7rkv67lpI3mlrnmoYjvvJvlhYXlvZPpnZ7luLjli6TlpYvnmoRQYWlyIFByb2dyYW1tZXLjgIJcbiMjIyDmoLjlv4Pnu5PorrpcbkFJIENvZGluZ+eahOWFs+mUruS4jeWcqOS6jkFJ5YaZ5LqG5aSa5bCR5Luj56CB77yM5Zyo5LqO5L2g5piv5ZCm5oul5pyJ5LiA5p2h5Y+v6YeN5aSN44CB5Y+v5ryU6L+b55qE5Y2P5L2c5rWB56iL77yM5LuO6ICM6auY5pWI5Zyw5a6M5oiQ6L2v5Lu25byA5Y+R5Lu75Yqh44CCIiwidHBsaWQiOiIxMDIzMjkiLCJ0cGxOYW1lIjoibGlzdDNfMjAyNTA3MDEwMiIsImVkaXRlZCI6ImZhbHNlIn0=</bd:templateData>
    </p:ext>
  </p:extLs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未来趋势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07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eyJtZCI6IiMjIOacquadpei2i+WKvyIsInRwbGlkIjoiMTAyMzI5IiwidHBsTmFtZSI6ImgydGl0bGVfY2h1YW5na2V0aWUwMzgiLCJlZGl0ZWQiOiJmYWxzZSJ9</bd:templateData>
    </p:ext>
  </p:extLs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0" rot="0">
            <a:off x="9383840" y="1179728"/>
            <a:ext cx="2367565" cy="298933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⼯具与平台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0"/>
          </a:blip>
          <a:srcRect l="24691" r="24691"/>
          <a:stretch>
            <a:fillRect/>
          </a:stretch>
        </p:blipFill>
        <p:spPr>
          <a:xfrm flipH="0" rot="0">
            <a:off x="7357469" y="3126819"/>
            <a:ext cx="2376634" cy="312934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  <p:sp>
        <p:nvSpPr>
          <p:cNvPr id="5" name="AutoShape 5"/>
          <p:cNvSpPr/>
          <p:nvPr/>
        </p:nvSpPr>
        <p:spPr>
          <a:xfrm rot="0">
            <a:off x="10139702" y="4805703"/>
            <a:ext cx="2052297" cy="2052297"/>
          </a:xfrm>
          <a:prstGeom prst="rect">
            <a:avLst/>
          </a:prstGeom>
          <a:solidFill>
            <a:schemeClr val="dk1">
              <a:alpha val="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9131919" y="2565721"/>
            <a:ext cx="849827" cy="2052297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833792" y="1313239"/>
            <a:ext cx="1438275" cy="409575"/>
          </a:xfrm>
          <a:prstGeom prst="rect">
            <a:avLst/>
          </a:prstGeom>
          <a:ln/>
        </p:spPr>
        <p:txBody>
          <a:bodyPr anchor="ctr" anchorCtr="0" bIns="0" lIns="0" rIns="0" rtlCol="0" tIns="0" vert="horz"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01.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eyJfdGVtcGxhdGVEYXRhIjp7ImxpbmVDb3VudCI6IjEiLCJ3b3JkQ291bnQiOiIzIn0sInRhZyI6Im5vRWRpdCJ9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833792" y="1837576"/>
            <a:ext cx="2354768" cy="26950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b="1" lang="en-US" sz="18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私有模型普及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eyJfdGVtcGxhdGVEYXRhIjp7ImNvbnRlbnRUeXBlIjoiJGl0ZW0xX3RpdGxlIiwibGluZUNvdW50IjoiMSIsIndvcmRDb3VudCI6IjgifSwidGFnIjoiJGl0ZW0xX3RpdGxlIn0=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833792" y="2182756"/>
            <a:ext cx="5813326" cy="644739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4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在安全敏感场景下，本地/私有模型因其数据安全性与可控性优势，将逐渐普及，成为企业首选。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eyJfdGVtcGxhdGVEYXRhIjp7ImNvbnRlbnRUeXBlIjoiJGl0ZW0xX2MiLCJsaW5lQ291bnQiOiIyIiwid29yZENvdW50IjoiMzAifSwidGFnIjoiJGl0ZW0xX2MifQ==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833792" y="3005973"/>
            <a:ext cx="1438275" cy="409575"/>
          </a:xfrm>
          <a:prstGeom prst="rect">
            <a:avLst/>
          </a:prstGeom>
          <a:ln/>
        </p:spPr>
        <p:txBody>
          <a:bodyPr anchor="ctr" anchorCtr="0" bIns="0" lIns="0" rIns="0" rtlCol="0" tIns="0" vert="horz"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02.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eyJfdGVtcGxhdGVEYXRhIjp7ImxpbmVDb3VudCI6IjEiLCJ3b3JkQ291bnQiOiIzIn0sInRhZyI6Im5vRWRpdCJ9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833792" y="3530311"/>
            <a:ext cx="2354768" cy="26950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b="1" lang="en-US" sz="18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IDE AI标配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eyJfdGVtcGxhdGVEYXRhIjp7ImNvbnRlbnRUeXBlIjoiJGl0ZW0yX3RpdGxlIiwibGluZUNvdW50IjoiMSIsIndvcmRDb3VudCI6IjgifSwidGFnIjoiJGl0ZW0yX3RpdGxlIn0=</bd:templateData>
          </p:ext>
        </p:extLst>
      </p:sp>
      <p:sp>
        <p:nvSpPr>
          <p:cNvPr id="12" name="TextBox 12"/>
          <p:cNvSpPr txBox="1"/>
          <p:nvPr/>
        </p:nvSpPr>
        <p:spPr>
          <a:xfrm rot="0">
            <a:off x="833792" y="3875490"/>
            <a:ext cx="5813326" cy="644739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4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随着技术成熟，IDE中的AI能力将不再是额外插件，而是默认为标准配置，融入开发者日常工作流程。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eyJfdGVtcGxhdGVEYXRhIjp7ImNvbnRlbnRUeXBlIjoiJGl0ZW0yX2MiLCJsaW5lQ291bnQiOiIyIiwid29yZENvdW50IjoiMzAifSwidGFnIjoiJGl0ZW0yX2MifQ==</bd:templateData>
          </p:ext>
        </p:extLst>
      </p:sp>
      <p:sp>
        <p:nvSpPr>
          <p:cNvPr id="13" name="TextBox 13"/>
          <p:cNvSpPr txBox="1"/>
          <p:nvPr/>
        </p:nvSpPr>
        <p:spPr>
          <a:xfrm rot="0">
            <a:off x="833792" y="4741906"/>
            <a:ext cx="1438275" cy="409575"/>
          </a:xfrm>
          <a:prstGeom prst="rect">
            <a:avLst/>
          </a:prstGeom>
          <a:ln/>
        </p:spPr>
        <p:txBody>
          <a:bodyPr anchor="ctr" anchorCtr="0" bIns="0" lIns="0" rIns="0" rtlCol="0" tIns="0" vert="horz"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03.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eyJfdGVtcGxhdGVEYXRhIjp7ImxpbmVDb3VudCI6IjEiLCJ3b3JkQ291bnQiOiIzIn0sInRhZyI6Im5vRWRpdCJ9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833792" y="5266244"/>
            <a:ext cx="2354768" cy="26950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b="1" lang="en-US" sz="18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MCP连接器繁荣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eyJfdGVtcGxhdGVEYXRhIjp7ImNvbnRlbnRUeXBlIjoiJGl0ZW0zX3RpdGxlIiwibGluZUNvdW50IjoiMSIsIndvcmRDb3VudCI6IjgifSwidGFnIjoiJGl0ZW0zX3RpdGxlIn0=</bd:templateData>
          </p:ext>
        </p:extLst>
      </p:sp>
      <p:sp>
        <p:nvSpPr>
          <p:cNvPr id="15" name="TextBox 15"/>
          <p:cNvSpPr txBox="1"/>
          <p:nvPr/>
        </p:nvSpPr>
        <p:spPr>
          <a:xfrm rot="0">
            <a:off x="833792" y="5611423"/>
            <a:ext cx="5813326" cy="644739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4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当MCP等协议达到成熟阶段，市场上将涌现出大量可即时复用的连接器服务器（MCP servers），简化系统连接与集成过程。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eyJfdGVtcGxhdGVEYXRhIjp7ImNvbnRlbnRUeXBlIjoiJGl0ZW0zX2MiLCJsaW5lQ291bnQiOiIyIiwid29yZENvdW50IjoiMzAifSwidGFnIjoiJGl0ZW0zX2MifQ==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8r+WFt+S4juW5s+WPsFxuIyMjIOengeacieaooeWei+aZruWPilxu5Zyo5a6J5YWo5pWP5oSf5Zy65pmv5LiL77yM5pys5ZywL+engeacieaooeWei+WboOWFtuaVsOaNruWuieWFqOaAp+S4juWPr+aOp+aAp+S8mOWKv++8jOWwhumAkOa4kOaZruWPiu+8jOaIkOS4uuS8geS4mummlumAieOAglxuIyMjIElERSBBSeagh+mFjVxu6ZqP552A5oqA5pyv5oiQ54af77yMSURF5Lit55qEQUnog73lipvlsIbkuI3lho3mmK/pop3lpJbmj5Lku7bvvIzogIzmmK/pu5jorqTkuLrmoIflh4bphY3nva7vvIzono3lhaXlvIDlj5HogIXml6XluLjlt6XkvZzmtYHnqIvjgIJcbiMjIyBNQ1Dov57mjqXlmajnuYHojaNcbuW9k01DUOetieWNj+iurui+vuWIsOaIkOeGn+mYtuaute+8jOW4guWcuuS4iuWwhua2jOeOsOWHuuWkp+mHj+WPr+WNs+aXtuWkjeeUqOeahOi/nuaOpeWZqOacjeWKoeWZqO+8iE1DUCBzZXJ2ZXJz77yJ77yM566A5YyW57O757uf6L+e5o6l5LiO6ZuG5oiQ6L+H56iL44CCIiwidHBsaWQiOiIxMDIzMjkiLCJ0cGxOYW1lIjoibGlzdDNfMjAyNTA3MDMyNCIsImVkaXRlZCI6ImZhbHNlIn0=</bd:templateData>
    </p:ext>
  </p:extLs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6487" r="26487"/>
          <a:stretch>
            <a:fillRect/>
          </a:stretch>
        </p:blipFill>
        <p:spPr>
          <a:xfrm rot="0">
            <a:off x="7429609" y="1611840"/>
            <a:ext cx="1905000" cy="405094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568048" y="2170513"/>
            <a:ext cx="6288387" cy="898324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Spec-Driven Development与Agent协作模式将越来越常见，两者结合促进系统化思考与协作效率提升。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eyJfdGVtcGxhdGVEYXRhIjp7ImNvbnRlbnRUeXBlIjoiJGl0ZW0xX2MiLCJsaW5lQ291bnQiOiIyIiwid29yZENvdW50IjoiMzAifSwidGFnIjoiJGl0ZW0xX2MifQ==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568048" y="1702636"/>
            <a:ext cx="3800986" cy="449970"/>
          </a:xfrm>
          <a:prstGeom prst="rect">
            <a:avLst/>
          </a:prstGeom>
          <a:ln/>
        </p:spPr>
        <p:txBody>
          <a:bodyPr anchor="b" anchorCtr="0" bIns="57150" lIns="114300" rIns="114300" rtlCol="0" tIns="57150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SDD与Agent协作常态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eyJfdGVtcGxhdGVEYXRhIjp7ImNvbnRlbnRUeXBlIjoiJGl0ZW0xX3RpdGxlIiwibGluZUNvdW50IjoiMSIsIndvcmRDb3VudCI6IjEwIn0sInRhZyI6IiRpdGVtMV90aXRsZSJ9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568048" y="3785618"/>
            <a:ext cx="6288387" cy="884543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工程师角色从“手写每一行代码”向“设计系统、拆解任务、管理Agent与工具”转变，体现技能与需求的进化。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eyJfdGVtcGxhdGVEYXRhIjp7ImNvbnRlbnRUeXBlIjoiJGl0ZW0yX2MiLCJsaW5lQ291bnQiOiIyIiwid29yZENvdW50IjoiMzAifSwidGFnIjoiJGl0ZW0yX2MifQ==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568048" y="3368098"/>
            <a:ext cx="3590416" cy="436189"/>
          </a:xfrm>
          <a:prstGeom prst="rect">
            <a:avLst/>
          </a:prstGeom>
          <a:ln/>
        </p:spPr>
        <p:txBody>
          <a:bodyPr anchor="b" anchorCtr="0" bIns="57150" lIns="114300" rIns="114300" rtlCol="0" tIns="57150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工程师角色转变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568048" y="5459662"/>
            <a:ext cx="6288387" cy="898324"/>
          </a:xfrm>
          <a:prstGeom prst="rect">
            <a:avLst/>
          </a:prstGeom>
          <a:ln/>
        </p:spPr>
        <p:txBody>
          <a:bodyPr anchor="t" anchorCtr="0" bIns="57150" lIns="114300" rIns="114300" rtlCol="0" tIns="57150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架构能力、抽象能力、沟通协作能力的相对重要性将持续上升，以应对日益复杂且高度协作的开发任务。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eyJfdGVtcGxhdGVEYXRhIjp7ImNvbnRlbnRUeXBlIjoiJGl0ZW0zX2MiLCJsaW5lQ291bnQiOiIyIiwid29yZENvdW50IjoiMzAifSwidGFnIjoiJGl0ZW0zX2MifQ==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568048" y="5014099"/>
            <a:ext cx="3590416" cy="422408"/>
          </a:xfrm>
          <a:prstGeom prst="rect">
            <a:avLst/>
          </a:prstGeom>
          <a:ln/>
        </p:spPr>
        <p:txBody>
          <a:bodyPr anchor="b" anchorCtr="0" bIns="57150" lIns="114300" rIns="114300" rtlCol="0" tIns="57150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新技能需求上升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eyJfdGVtcGxhdGVEYXRhIjp7ImNvbnRlbnRUeXBlIjoiJGl0ZW0zX3RpdGxlIiwibGluZUNvdW50IjoiMSIsIndvcmRDb3VudCI6IjEwIn0sInRhZyI6IiRpdGVtM190aXRsZSJ9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开发模式与⻆⾊变化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7429610" y="5662789"/>
            <a:ext cx="1905000" cy="1195211"/>
          </a:xfrm>
          <a:prstGeom prst="rect">
            <a:avLst/>
          </a:prstGeom>
          <a:solidFill>
            <a:schemeClr val="accent1">
              <a:alpha val="17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9675697" y="0"/>
            <a:ext cx="1905000" cy="2353933"/>
          </a:xfrm>
          <a:prstGeom prst="rect">
            <a:avLst/>
          </a:prstGeom>
          <a:solidFill>
            <a:schemeClr val="accent1">
              <a:alpha val="17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0">
            <a:off x="9675697" y="2353933"/>
            <a:ext cx="1905000" cy="405094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eyJfdGVtcGxhdGVEYXRhIjp7ImNvbnRlbnRUeXBlIjoiJGltZzEifSwidGFnIjoiJGltZzEifQ==</bd:templateData>
          </p:ext>
        </p:extLst>
      </p:pic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W8gOWPkeaooeW8j+S4juK7huK+iuWPmOWMllxuIyMjIFNEROS4jkFnZW505Y2P5L2c5bi45oCBXG5TcGVjLURyaXZlbiBEZXZlbG9wbWVudOS4jkFnZW505Y2P5L2c5qih5byP5bCG6LaK5p2l6LaK5bi46KeB77yM5Lik6ICF57uT5ZCI5L+D6L+b57O757uf5YyW5oCd6ICD5LiO5Y2P5L2c5pWI546H5o+Q5Y2H44CCXG4jIyMg5bel56iL5biI6KeS6Imy6L2s5Y+YXG7lt6XnqIvluIjop5LoibLku47igJzmiYvlhpnmr4/kuIDooYzku6PnoIHigJ3lkJHigJzorr7orqHns7vnu5/jgIHmi4bop6Pku7vliqHjgIHnrqHnkIZBZ2VudOS4juW3peWFt+KAnei9rOWPmO+8jOS9k+eOsOaKgOiDveS4jumcgOaxgueahOi/m+WMluOAglxuIyMjIOaWsOaKgOiDvemcgOaxguS4iuWNh1xu5p625p6E6IO95Yqb44CB5oq96LGh6IO95Yqb44CB5rKf6YCa5Y2P5L2c6IO95Yqb55qE55u45a+56YeN6KaB5oCn5bCG5oyB57ut5LiK5Y2H77yM5Lul5bqU5a+55pel55uK5aSN5p2C5LiU6auY5bqm5Y2P5L2c55qE5byA5Y+R5Lu75Yqh44CCIiwidHBsaWQiOiIxMDIzMjkiLCJ0cGxOYW1lIjoibGlzdDNfSW1nMjQwNzA5MDE3IiwiZWRpdGVkIjoiZmFsc2UifQ==</bd:templateData>
    </p:ext>
  </p:extLs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023" name="AutoShape 2"/>
          <p:cNvSpPr/>
          <p:nvPr/>
        </p:nvSpPr>
        <p:spPr>
          <a:xfrm rot="0">
            <a:off x="4048969" y="1649007"/>
            <a:ext cx="4298315" cy="4298650"/>
          </a:xfrm>
          <a:prstGeom prst="ellipse">
            <a:avLst/>
          </a:prstGeom>
          <a:noFill/>
          <a:ln w="12700">
            <a:solidFill>
              <a:schemeClr val="accent1">
                <a:alpha val="100000"/>
              </a:schemeClr>
            </a:solidFill>
            <a:prstDash val="sysDash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3" name="TextBox 3"/>
          <p:cNvSpPr txBox="1"/>
          <p:nvPr/>
        </p:nvSpPr>
        <p:spPr>
          <a:xfrm rot="0">
            <a:off x="958853" y="3136900"/>
            <a:ext cx="2225039" cy="661432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AI辅助编程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eyJfdGVtcGxhdGVEYXRhIjp7ImNvbnRlbnRUeXBlIjoiJGl0ZW0xX3RpdGxlIiwibGluZUNvdW50IjoiMSIsIndvcmRDb3VudCI6IjYifSwidGFnIjoiJGl0ZW0xX3RpdGxlIn0=</bd:templateData>
          </p:ext>
        </p:extLst>
      </p:sp>
      <p:sp>
        <p:nvSpPr>
          <p:cNvPr id="1800014" name="TextBox 4"/>
          <p:cNvSpPr txBox="1"/>
          <p:nvPr/>
        </p:nvSpPr>
        <p:spPr>
          <a:xfrm rot="0">
            <a:off x="824074" y="3872821"/>
            <a:ext cx="2630040" cy="207483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 Coding课程聚焦在真实的软件工程环境中，人类工程师和大模型的高效协作，旨在提升效率，同时避免技术债和风险的放大。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eyJfdGVtcGxhdGVEYXRhIjp7ImNvbnRlbnRUeXBlIjoiJGl0ZW0xX2MiLCJsaW5lQ291bnQiOiI3Iiwid29yZENvdW50IjoiMTEifSwidGFnIjoiJGl0ZW0xX2MifQ==</bd:templateData>
          </p:ext>
        </p:extLst>
      </p:sp>
      <p:sp>
        <p:nvSpPr>
          <p:cNvPr id="1800015" name="AutoShape 5"/>
          <p:cNvSpPr/>
          <p:nvPr/>
        </p:nvSpPr>
        <p:spPr>
          <a:xfrm rot="0">
            <a:off x="1601663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alpha val="100000"/>
                  <a:lumMod val="20000"/>
                  <a:lumOff val="8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6" name="TextBox 6"/>
          <p:cNvSpPr txBox="1"/>
          <p:nvPr/>
        </p:nvSpPr>
        <p:spPr>
          <a:xfrm rot="0">
            <a:off x="8999291" y="3872821"/>
            <a:ext cx="2630040" cy="207483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在软件工程中，人类工程师和大模型通过协作提升效率，同时避免技术债和风险的放大，实现高效开发与稳定交付。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eyJfdGVtcGxhdGVEYXRhIjp7ImNvbnRlbnRUeXBlIjoiJGl0ZW0yX2MiLCJsaW5lQ291bnQiOiI3Iiwid29yZENvdW50IjoiMTEifSwidGFnIjoiJGl0ZW0yX2MifQ==</bd:templateData>
          </p:ext>
        </p:extLst>
      </p:sp>
      <p:sp>
        <p:nvSpPr>
          <p:cNvPr id="1800017" name="AutoShape 7"/>
          <p:cNvSpPr/>
          <p:nvPr/>
        </p:nvSpPr>
        <p:spPr>
          <a:xfrm rot="0">
            <a:off x="9659116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alpha val="100000"/>
                  <a:lumMod val="20000"/>
                  <a:lumOff val="8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8" name="Freeform 8"/>
          <p:cNvSpPr/>
          <p:nvPr/>
        </p:nvSpPr>
        <p:spPr>
          <a:xfrm rot="0">
            <a:off x="1840394" y="2359991"/>
            <a:ext cx="461958" cy="461958"/>
          </a:xfrm>
          <a:custGeom>
            <a:avLst/>
            <a:gdLst/>
            <a:ahLst/>
            <a:cxnLst/>
            <a:rect b="b" l="l" r="r" t="t"/>
            <a:pathLst>
              <a:path h="720000" w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9" name="Freeform 9"/>
          <p:cNvSpPr/>
          <p:nvPr/>
        </p:nvSpPr>
        <p:spPr>
          <a:xfrm rot="0">
            <a:off x="9864996" y="2359991"/>
            <a:ext cx="527660" cy="461958"/>
          </a:xfrm>
          <a:custGeom>
            <a:avLst/>
            <a:gdLst/>
            <a:ahLst/>
            <a:cxnLst/>
            <a:rect b="b" l="l" r="r" t="t"/>
            <a:pathLst>
              <a:path h="720000" w="822401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20" name="TextBox 10"/>
          <p:cNvSpPr txBox="1"/>
          <p:nvPr/>
        </p:nvSpPr>
        <p:spPr>
          <a:xfrm rot="0">
            <a:off x="9028795" y="3136900"/>
            <a:ext cx="2225039" cy="661432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协作提升效率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eyJfdGVtcGxhdGVEYXRhIjp7ImNvbnRlbnRUeXBlIjoiJGl0ZW0yX3RpdGxlIiwibGluZUNvdW50IjoiMSIsIndvcmRDb3VudCI6IjYifSwidGFnIjoiJGl0ZW0yX3RpdGxlIn0=</bd:templateData>
          </p:ext>
        </p:extLst>
      </p:sp>
      <p:pic>
        <p:nvPicPr>
          <p:cNvPr id="1800022" name="Picture 11"/>
          <p:cNvPicPr>
            <a:picLocks noChangeAspect="1"/>
          </p:cNvPicPr>
          <p:nvPr/>
        </p:nvPicPr>
        <p:blipFill>
          <a:blip r:embed="rId3"/>
          <a:srcRect b="1312" t="1312"/>
          <a:stretch>
            <a:fillRect/>
          </a:stretch>
        </p:blipFill>
        <p:spPr>
          <a:xfrm rot="0">
            <a:off x="4155150" y="1808961"/>
            <a:ext cx="4085954" cy="3978741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1800002" name="TextBox 12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课程背景与定义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ivvueoi+iDjOaZr+S4juWumuS5iVxuIyMjIEFJ6L6F5Yqp57yW56iLXG5BSSBDb2Rpbmfor77nqIvogZrnhKblnKjnnJ/lrp7nmoTova/ku7blt6XnqIvnjq/looPkuK3vvIzkurrnsbvlt6XnqIvluIjlkozlpKfmqKHlnovnmoTpq5jmlYjljY/kvZzvvIzml6jlnKjmj5DljYfmlYjnjofvvIzlkIzml7bpgb/lhY3mioDmnK/lgLrlkozpo47pmannmoTmlL7lpKfjgIJcbiMjIyDljY/kvZzmj5DljYfmlYjnjodcbuWcqOi9r+S7tuW3peeoi+S4re+8jOS6uuexu+W3peeoi+W4iOWSjOWkp+aooeWei+mAmui/h+WNj+S9nOaPkOWNh+aViOeOh++8jOWQjOaXtumBv+WFjeaKgOacr+WAuuWSjOmjjumZqeeahOaUvuWkp++8jOWunueOsOmrmOaViOW8gOWPkeS4jueos+WumuS6pOS7mOOAgiIsInRwbGlkIjoiMTAyMzI5IiwidHBsTmFtZSI6Imxpc3QyX3A1Y2h1YW5na2V0aWUwMzgiLCJlZGl0ZWQiOiJmYWxzZSJ9</bd:templateData>
    </p:ext>
  </p:extLs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⾏动建议与资源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08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eyJtZCI6IiMjIOK+j+WKqOW7uuiuruS4jui1hOa6kCIsInRwbGlkIjoiMTAyMzI5IiwidHBsTmFtZSI6ImgydGl0bGVfY2h1YW5na2V0aWUwMzgiLCJlZGl0ZWQiOiJmYWxzZSJ9</bd:templateData>
    </p:ext>
  </p:extLs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8821" r="18821"/>
          <a:stretch>
            <a:fillRect/>
          </a:stretch>
        </p:blipFill>
        <p:spPr>
          <a:xfrm rot="0">
            <a:off x="7007707" y="1744635"/>
            <a:ext cx="4750583" cy="428532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eyJfdGVtcGxhdGVEYXRhIjp7ImNvbnRlbnRUeXBlIjoiJGltZzAiLCJuZWVkUmVwbGFjZSI6dHJ1ZSwidHlwZSI6ImltYWdlIn0sInRhZyI6IiRpbWcwIn0=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个⼈层⾯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4" name="AutoShape 4"/>
          <p:cNvSpPr/>
          <p:nvPr/>
        </p:nvSpPr>
        <p:spPr>
          <a:xfrm rot="0">
            <a:off x="3729746" y="1769675"/>
            <a:ext cx="3031629" cy="4285329"/>
          </a:xfrm>
          <a:prstGeom prst="roundRect">
            <a:avLst>
              <a:gd fmla="val 0" name="adj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3923235" y="2035795"/>
            <a:ext cx="2644651" cy="649939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记录AI优劣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eyJfdGVtcGxhdGVEYXRhIjp7ImNvbnRlbnRUeXBlIjoiJGl0ZW0yX3RpdGxlIiwibGluZUNvdW50IjoiMSIsIndvcmRDb3VudCI6IjcifSwidGFnIjoiJGl0ZW0yX3RpdGxlIn0=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3923235" y="2757859"/>
            <a:ext cx="2644651" cy="2924764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刻意记录哪些场景AI表现出色，以及哪些场景AI易出问题，通过实践学习，提升对AI辅助编程的掌握与应用能力。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eyJfdGVtcGxhdGVEYXRhIjp7ImNvbnRlbnRUeXBlIjoiJGl0ZW0yX2MiLCJsaW5lQ291bnQiOiI4Iiwid29yZENvdW50IjoiMTEifSwidGFnIjoiJGl0ZW0yX2MifQ==</bd:templateData>
          </p:ext>
        </p:extLst>
      </p:sp>
      <p:sp>
        <p:nvSpPr>
          <p:cNvPr id="7" name="AutoShape 7"/>
          <p:cNvSpPr/>
          <p:nvPr/>
        </p:nvSpPr>
        <p:spPr>
          <a:xfrm rot="0">
            <a:off x="556553" y="1764765"/>
            <a:ext cx="3031629" cy="4285329"/>
          </a:xfrm>
          <a:prstGeom prst="roundRect">
            <a:avLst>
              <a:gd fmla="val 0" name="adj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750042" y="2035795"/>
            <a:ext cx="2644651" cy="649939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Todo API练AI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eyJfdGVtcGxhdGVEYXRhIjp7ImNvbnRlbnRUeXBlIjoiJGl0ZW0xX3RpdGxlIiwibGluZUNvdW50IjoiMSIsIndvcmRDb3VudCI6IjcifSwidGFnIjoiJGl0ZW0xX3RpdGxlIn0=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750042" y="2752949"/>
            <a:ext cx="2644651" cy="2924764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选⼀个熟悉技术栈的“⼩项⽬”，照着 Todo API 流程完整⾛⼀遍；刻意记录，哪些场景 AI 好⽤；哪些场景 AI 易踩坑。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eyJfdGVtcGxhdGVEYXRhIjp7ImNvbnRlbnRUeXBlIjoiJGl0ZW0xX2MiLCJsaW5lQ291bnQiOiI4Iiwid29yZENvdW50IjoiMTEifSwidGFnIjoiJGl0ZW0xX2MifQ==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S4quK8iOWxguK+r1xuIyMjIFRvZG8gQVBJ57uDQUlcbumAieK8gOS4queGn+aCieaKgOacr+agiOeahOKAnOK8qemhueK9rOKAne+8jOeFp+edgCBUb2RvIEFQSSDmtYHnqIvlrozmlbTivpvivIDpgY3vvJvliLvmhI/orrDlvZXvvIzlk6rkupvlnLrmma8gQUkg5aW94r2k77yb5ZOq5Lqb5Zy65pmvIEFJIOaYk+i4qeWdkeOAglxuIyMjIOiusOW9lUFJ5LyY5YqjXG7liLvmhI/orrDlvZXlk6rkupvlnLrmma9BSeihqOeOsOWHuuiJsu+8jOS7peWPiuWTquS6m+WcuuaZr0FJ5piT5Ye66Zeu6aKY77yM6YCa6L+H5a6e6Le15a2m5Lmg77yM5o+Q5Y2H5a+5QUnovoXliqnnvJbnqIvnmoTmjozmj6HkuI7lupTnlKjog73lipvjgIIiLCJ0cGxpZCI6IjEwMjMyOSIsInRwbE5hbWUiOiJsaXN0Ml91bmkzMSIsImVkaXRlZCI6ImZhbHNlIn0=</bd:templateData>
    </p:ext>
  </p:extLs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023" name="AutoShape 2"/>
          <p:cNvSpPr/>
          <p:nvPr/>
        </p:nvSpPr>
        <p:spPr>
          <a:xfrm rot="0">
            <a:off x="4048969" y="1649007"/>
            <a:ext cx="4298315" cy="4298650"/>
          </a:xfrm>
          <a:prstGeom prst="ellipse">
            <a:avLst/>
          </a:prstGeom>
          <a:noFill/>
          <a:ln w="12700">
            <a:solidFill>
              <a:schemeClr val="accent1">
                <a:alpha val="100000"/>
              </a:schemeClr>
            </a:solidFill>
            <a:prstDash val="sysDash"/>
          </a:ln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3" name="TextBox 3"/>
          <p:cNvSpPr txBox="1"/>
          <p:nvPr/>
        </p:nvSpPr>
        <p:spPr>
          <a:xfrm rot="0">
            <a:off x="958853" y="3136900"/>
            <a:ext cx="2225039" cy="661432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AI迭代项目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eyJfdGVtcGxhdGVEYXRhIjp7ImNvbnRlbnRUeXBlIjoiJGl0ZW0xX3RpdGxlIiwibGluZUNvdW50IjoiMSIsIndvcmRDb3VudCI6IjYifSwidGFnIjoiJGl0ZW0xX3RpdGxlIn0=</bd:templateData>
          </p:ext>
        </p:extLst>
      </p:sp>
      <p:sp>
        <p:nvSpPr>
          <p:cNvPr id="1800014" name="TextBox 4"/>
          <p:cNvSpPr txBox="1"/>
          <p:nvPr/>
        </p:nvSpPr>
        <p:spPr>
          <a:xfrm rot="0">
            <a:off x="824074" y="3872821"/>
            <a:ext cx="2630040" cy="207483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选⼀个⻛险较低的内部项⽬ / ⼯具，尝试⽤ AI 完成⼀次迭代；把过程中⽤到的 Prompt、规范、踩坑记录下来，沉淀为组内的AI Coding 使⽤⼿册。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eyJfdGVtcGxhdGVEYXRhIjp7ImNvbnRlbnRUeXBlIjoiJGl0ZW0xX2MiLCJsaW5lQ291bnQiOiI3Iiwid29yZENvdW50IjoiMTEifSwidGFnIjoiJGl0ZW0xX2MifQ==</bd:templateData>
          </p:ext>
        </p:extLst>
      </p:sp>
      <p:sp>
        <p:nvSpPr>
          <p:cNvPr id="1800015" name="AutoShape 5"/>
          <p:cNvSpPr/>
          <p:nvPr/>
        </p:nvSpPr>
        <p:spPr>
          <a:xfrm rot="0">
            <a:off x="1601663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alpha val="100000"/>
                  <a:lumMod val="20000"/>
                  <a:lumOff val="8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6" name="TextBox 6"/>
          <p:cNvSpPr txBox="1"/>
          <p:nvPr/>
        </p:nvSpPr>
        <p:spPr>
          <a:xfrm rot="0">
            <a:off x="8999291" y="3872821"/>
            <a:ext cx="2630040" cy="2074836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我们尝试使用AI完成一次迭代，过程中记录了Prompt、规范和踩坑，并将这些经验整合为组内AI Coding使用手册，助力团队更顺畅地使用AI。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eyJfdGVtcGxhdGVEYXRhIjp7ImNvbnRlbnRUeXBlIjoiJGl0ZW0yX2MiLCJsaW5lQ291bnQiOiI3Iiwid29yZENvdW50IjoiMTEifSwidGFnIjoiJGl0ZW0yX2MifQ==</bd:templateData>
          </p:ext>
        </p:extLst>
      </p:sp>
      <p:sp>
        <p:nvSpPr>
          <p:cNvPr id="1800017" name="AutoShape 7"/>
          <p:cNvSpPr/>
          <p:nvPr/>
        </p:nvSpPr>
        <p:spPr>
          <a:xfrm rot="0">
            <a:off x="9659116" y="2121261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alpha val="100000"/>
                  <a:lumMod val="20000"/>
                  <a:lumOff val="80000"/>
                </a:schemeClr>
              </a:gs>
              <a:gs pos="76000">
                <a:schemeClr val="accent1">
                  <a:alpha val="100000"/>
                </a:schemeClr>
              </a:gs>
            </a:gsLst>
            <a:lin ang="2700000"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8" name="Freeform 8"/>
          <p:cNvSpPr/>
          <p:nvPr/>
        </p:nvSpPr>
        <p:spPr>
          <a:xfrm rot="0">
            <a:off x="1840394" y="2359991"/>
            <a:ext cx="461958" cy="461958"/>
          </a:xfrm>
          <a:custGeom>
            <a:avLst/>
            <a:gdLst/>
            <a:ahLst/>
            <a:cxnLst/>
            <a:rect b="b" l="l" r="r" t="t"/>
            <a:pathLst>
              <a:path h="720000" w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19" name="Freeform 9"/>
          <p:cNvSpPr/>
          <p:nvPr/>
        </p:nvSpPr>
        <p:spPr>
          <a:xfrm rot="0">
            <a:off x="9864996" y="2359991"/>
            <a:ext cx="527660" cy="461958"/>
          </a:xfrm>
          <a:custGeom>
            <a:avLst/>
            <a:gdLst/>
            <a:ahLst/>
            <a:cxnLst/>
            <a:rect b="b" l="l" r="r" t="t"/>
            <a:pathLst>
              <a:path h="720000" w="822401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00020" name="TextBox 10"/>
          <p:cNvSpPr txBox="1"/>
          <p:nvPr/>
        </p:nvSpPr>
        <p:spPr>
          <a:xfrm rot="0">
            <a:off x="9028795" y="3136900"/>
            <a:ext cx="2225039" cy="661432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99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编制AI手册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eyJfdGVtcGxhdGVEYXRhIjp7ImNvbnRlbnRUeXBlIjoiJGl0ZW0yX3RpdGxlIiwibGluZUNvdW50IjoiMSIsIndvcmRDb3VudCI6IjYifSwidGFnIjoiJGl0ZW0yX3RpdGxlIn0=</bd:templateData>
          </p:ext>
        </p:extLst>
      </p:sp>
      <p:pic>
        <p:nvPicPr>
          <p:cNvPr id="1800022" name="Picture 11"/>
          <p:cNvPicPr>
            <a:picLocks noChangeAspect="1"/>
          </p:cNvPicPr>
          <p:nvPr/>
        </p:nvPicPr>
        <p:blipFill>
          <a:blip r:embed="rId3"/>
          <a:srcRect l="15768" r="15768"/>
          <a:stretch>
            <a:fillRect/>
          </a:stretch>
        </p:blipFill>
        <p:spPr>
          <a:xfrm rot="0">
            <a:off x="4155150" y="1808961"/>
            <a:ext cx="4085954" cy="3978741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1800002" name="TextBox 12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⼩组层⾯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8qee7hOWxguK+r1xuIyMjIEFJ6L+t5Luj6aG555uuXG7pgInivIDkuKriu5vpmanovoPkvY7nmoTlhoXpg6jpobnivawgLyDivK/lhbfvvIzlsJ3or5XivaQgQUkg5a6M5oiQ4ryA5qyh6L+t5Luj77yb5oqK6L+H56iL5Lit4r2k5Yiw55qEIFByb21wdOOAgeinhOiMg+OAgei4qeWdkeiusOW9leS4i+adpe+8jOayiea3gOS4uue7hOWGheeahEFJIENvZGluZyDkvb/ivaTivL/lhozjgIJcbiMjIyDnvJbliLZBSeaJi+WGjFxu5oiR5Lus5bCd6K+V5L2/55SoQUnlrozmiJDkuIDmrKHov63ku6PvvIzov4fnqIvkuK3orrDlvZXkuoZQcm9tcHTjgIHop4TojIPlkozouKnlnZHvvIzlubblsIbov5nkupvnu4/pqozmlbTlkIjkuLrnu4TlhoVBSSBDb2Rpbmfkvb/nlKjmiYvlhozvvIzliqnlipvlm6LpmJ/mm7TpobrnlYXlnLDkvb/nlKhBSeOAgiIsInRwbGlkIjoiMTAyMzI5IiwidHBsTmFtZSI6Imxpc3QyX3A1Y2h1YW5na2V0aWUwMzgiLCJlZGl0ZWQiOiJmYWxzZSJ9</bd:templateData>
    </p:ext>
  </p:extLs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-227" y="1719338"/>
            <a:ext cx="12192000" cy="203432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AutoShape 3"/>
          <p:cNvSpPr/>
          <p:nvPr/>
        </p:nvSpPr>
        <p:spPr>
          <a:xfrm rot="0">
            <a:off x="-227" y="1719338"/>
            <a:ext cx="12192000" cy="2034324"/>
          </a:xfrm>
          <a:prstGeom prst="rect">
            <a:avLst/>
          </a:prstGeom>
          <a:gradFill>
            <a:gsLst>
              <a:gs pos="0">
                <a:schemeClr val="accent1">
                  <a:alpha val="83000"/>
                  <a:lumMod val="20000"/>
                  <a:lumOff val="80000"/>
                </a:schemeClr>
              </a:gs>
              <a:gs pos="96000">
                <a:schemeClr val="accent1">
                  <a:alpha val="83000"/>
                </a:schemeClr>
              </a:gs>
            </a:gsLst>
            <a:lin ang="0"/>
          </a:gra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团队层⾯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5" name="AutoShape 5"/>
          <p:cNvSpPr/>
          <p:nvPr/>
        </p:nvSpPr>
        <p:spPr>
          <a:xfrm rot="0">
            <a:off x="741935" y="2639356"/>
            <a:ext cx="5232953" cy="3645646"/>
          </a:xfrm>
          <a:prstGeom prst="roundRect">
            <a:avLst>
              <a:gd fmla="val 8580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1153246" y="3097982"/>
            <a:ext cx="4410330" cy="492557"/>
          </a:xfrm>
          <a:prstGeom prst="rect">
            <a:avLst/>
          </a:prstGeom>
          <a:noFill/>
          <a:ln/>
        </p:spPr>
        <p:txBody>
          <a:bodyPr anchor="t" anchorCtr="1" bIns="45720" lIns="7620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引入AI规则文件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eyJfdGVtcGxhdGVEYXRhIjp7ImNvbnRlbnRUeXBlIjoiJGl0ZW0xX3RpdGxlIiwibGluZUNvdW50IjoiMSIsIndvcmRDb3VudCI6IjEyIn0sInRhZyI6IiRpdGVtMV90aXRsZSJ9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1153246" y="3950024"/>
            <a:ext cx="4314344" cy="1960925"/>
          </a:xfrm>
          <a:prstGeom prst="rect">
            <a:avLst/>
          </a:prstGeom>
          <a:ln/>
        </p:spPr>
        <p:txBody>
          <a:bodyPr anchor="t" anchorCtr="0" bIns="57150" lIns="7620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逐步引入AGENTS.md / .cursor/rules / CLAUDE.md等规则⽂件；统⼀的 Skills 和 MCP 接⼊规范。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eyJfdGVtcGxhdGVEYXRhIjp7ImNvbnRlbnRUeXBlIjoiJGl0ZW0xX2MiLCJsaW5lQ291bnQiOiI2Iiwid29yZENvdW50IjoiMjMifSwidGFnIjoiJGl0ZW0xX2MifQ==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1228221" y="3723890"/>
            <a:ext cx="4239369" cy="190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AutoShape 9"/>
          <p:cNvSpPr/>
          <p:nvPr/>
        </p:nvSpPr>
        <p:spPr>
          <a:xfrm rot="0">
            <a:off x="6266497" y="2639356"/>
            <a:ext cx="5232953" cy="3645646"/>
          </a:xfrm>
          <a:prstGeom prst="roundRect">
            <a:avLst>
              <a:gd fmla="val 7569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6677808" y="3097982"/>
            <a:ext cx="4410330" cy="492557"/>
          </a:xfrm>
          <a:prstGeom prst="rect">
            <a:avLst/>
          </a:prstGeom>
          <a:noFill/>
          <a:ln/>
        </p:spPr>
        <p:txBody>
          <a:bodyPr anchor="t" anchorCtr="1" bIns="45720" lIns="7620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400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整合说明书与README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eyJfdGVtcGxhdGVEYXRhIjp7ImNvbnRlbnRUeXBlIjoiJGl0ZW0yX3RpdGxlIiwibGluZUNvdW50IjoiMSIsIndvcmRDb3VudCI6IjEyIn0sInRhZyI6IiRpdGVtMl90aXRsZSJ9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6677808" y="3950024"/>
            <a:ext cx="4314344" cy="1960925"/>
          </a:xfrm>
          <a:prstGeom prst="rect">
            <a:avLst/>
          </a:prstGeom>
          <a:ln/>
        </p:spPr>
        <p:txBody>
          <a:bodyPr anchor="t" anchorCtr="0" bIns="57150" lIns="7620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把“写给 AI 的说明书”和“写给新⼈看的 README”统⼀起来；目标不是“⼤家都在⽤ AI ”，而是团队拥有⼀套可复⽤、可演化的 AI Coding 能⼒。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eyJfdGVtcGxhdGVEYXRhIjp7ImNvbnRlbnRUeXBlIjoiJGl0ZW0yX2MiLCJsaW5lQ291bnQiOiI2Iiwid29yZENvdW50IjoiMjMifSwidGFnIjoiJGl0ZW0yX2MifQ==</bd:templateData>
          </p:ext>
        </p:extLst>
      </p:sp>
      <p:sp>
        <p:nvSpPr>
          <p:cNvPr id="12" name="AutoShape 12"/>
          <p:cNvSpPr/>
          <p:nvPr/>
        </p:nvSpPr>
        <p:spPr>
          <a:xfrm rot="0">
            <a:off x="6752783" y="3723890"/>
            <a:ext cx="4239369" cy="19050"/>
          </a:xfrm>
          <a:prstGeom prst="rect">
            <a:avLst/>
          </a:prstGeom>
          <a:solidFill>
            <a:schemeClr val="accent4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WboumYn+WxguK+r1xuIyMjIOW8leWFpUFJ6KeE5YiZ5paH5Lu2XG7pgJDmraXlvJXlhaVBR0VOVFMubWQgLyAuY3Vyc29yL3J1bGVzIC8gQ0xBVURFLm1k562J6KeE5YiZ4r2C5Lu277yb57uf4ryA55qEIFNraWxscyDlkowgTUNQIOaOpeK8iuinhOiMg+OAglxuIyMjIOaVtOWQiOivtOaYjuS5puS4jlJFQURNRVxu5oqK4oCc5YaZ57uZIEFJIOeahOivtOaYjuS5puKAneWSjOKAnOWGmee7meaWsOK8iOeci+eahCBSRUFETUXigJ3nu5/ivIDotbfmnaXvvJvnm67moIfkuI3mmK/igJzivKTlrrbpg73lnKjivaQgQUkg4oCd77yM6ICM5piv5Zui6Zif5oul5pyJ4ryA5aWX5Y+v5aSN4r2k44CB5Y+v5ryU5YyW55qEIEFJIENvZGluZyDog73ivJLjgIIiLCJ0cGxpZCI6IjEwMjMyOSIsInRwbE5hbWUiOiJsaXN0Ml8yMDI1MDYzMDAxIiwiZWRpdGVkIjoiZmFsc2UifQ==</bd:templateData>
    </p:ext>
  </p:extLs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012" name="TextBox 2"/>
          <p:cNvSpPr txBox="1"/>
          <p:nvPr/>
        </p:nvSpPr>
        <p:spPr>
          <a:xfrm rot="0">
            <a:off x="7664041" y="3150739"/>
            <a:ext cx="3762139" cy="865676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r">
              <a:lnSpc>
                <a:spcPct val="80000"/>
              </a:lnSpc>
            </a:pPr>
            <a:r>
              <a:rPr b="1" lang="en-US" sz="5499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eyJfdGVtcGxhdGVEYXRhIjp7ImNvbnRlbnRUeXBlIjoiIn0sInRhZyI6Im5vRWRpdCJ9</bd:templateData>
          </p:ext>
        </p:extLst>
      </p:sp>
      <p:sp>
        <p:nvSpPr>
          <p:cNvPr id="2000004" name="TextBox 3"/>
          <p:cNvSpPr txBox="1"/>
          <p:nvPr/>
        </p:nvSpPr>
        <p:spPr>
          <a:xfrm rot="0">
            <a:off x="6685480" y="2072142"/>
            <a:ext cx="4796704" cy="1334428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b="1" lang="en-US" sz="8799">
                <a:gradFill>
                  <a:gsLst>
                    <a:gs pos="1000">
                      <a:schemeClr val="accent1">
                        <a:alpha val="100000"/>
                        <a:lumMod val="75000"/>
                      </a:schemeClr>
                    </a:gs>
                    <a:gs pos="85000">
                      <a:schemeClr val="accent3">
                        <a:alpha val="100000"/>
                        <a:lumMod val="0"/>
                        <a:lumOff val="100000"/>
                      </a:schemeClr>
                    </a:gs>
                  </a:gsLst>
                  <a:lin ang="5400000"/>
                </a:gradFill>
                <a:latin typeface="Noto Sans SC"/>
                <a:ea typeface="Noto Sans SC"/>
                <a:cs typeface="Noto Sans SC"/>
              </a:rPr>
              <a:t>感谢观看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eyJfdGVtcGxhdGVEYXRhIjp7ImNvbnRlbnRUeXBlIjoiIn0sInRhZyI6Im5vRWRpdCJ9</bd:templateData>
          </p:ext>
        </p:extLst>
      </p:sp>
      <p:sp>
        <p:nvSpPr>
          <p:cNvPr id="2000039" name="Freeform 4"/>
          <p:cNvSpPr/>
          <p:nvPr/>
        </p:nvSpPr>
        <p:spPr>
          <a:xfrm flipH="1" rot="10800000">
            <a:off x="6034317" y="3451430"/>
            <a:ext cx="1302327" cy="439914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100000"/>
                  <a:lumMod val="75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eyJtZCI6IiIsInRwbGlkIjoiMTAyMzI5IiwidHBsTmFtZSI6ImVuZF9jaHVhbmdrZXRpZTAzOCIsImVkaXRlZCI6ImZhbHNlIn0=</bd:templateData>
    </p:ext>
  </p:extLs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0"/>
          </a:blip>
          <a:srcRect b="37483" t="37483"/>
          <a:stretch>
            <a:fillRect/>
          </a:stretch>
        </p:blipFill>
        <p:spPr>
          <a:xfrm rot="0">
            <a:off x="-227" y="1719338"/>
            <a:ext cx="12192000" cy="203432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AutoShape 3"/>
          <p:cNvSpPr/>
          <p:nvPr/>
        </p:nvSpPr>
        <p:spPr>
          <a:xfrm rot="0">
            <a:off x="-227" y="1719338"/>
            <a:ext cx="12192000" cy="2034324"/>
          </a:xfrm>
          <a:prstGeom prst="rect">
            <a:avLst/>
          </a:prstGeom>
          <a:gradFill>
            <a:gsLst>
              <a:gs pos="0">
                <a:schemeClr val="accent1">
                  <a:alpha val="83000"/>
                  <a:lumMod val="20000"/>
                  <a:lumOff val="80000"/>
                </a:schemeClr>
              </a:gs>
              <a:gs pos="96000">
                <a:schemeClr val="accent1">
                  <a:alpha val="83000"/>
                </a:schemeClr>
              </a:gs>
            </a:gsLst>
            <a:lin ang="0"/>
          </a:gra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目标听众与预期成果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5" name="AutoShape 5"/>
          <p:cNvSpPr/>
          <p:nvPr/>
        </p:nvSpPr>
        <p:spPr>
          <a:xfrm rot="0">
            <a:off x="741935" y="2639356"/>
            <a:ext cx="5232953" cy="3645646"/>
          </a:xfrm>
          <a:prstGeom prst="roundRect">
            <a:avLst>
              <a:gd fmla="val 8580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 rot="0">
            <a:off x="1153246" y="3097982"/>
            <a:ext cx="4410330" cy="492557"/>
          </a:xfrm>
          <a:prstGeom prst="rect">
            <a:avLst/>
          </a:prstGeom>
          <a:noFill/>
          <a:ln/>
        </p:spPr>
        <p:txBody>
          <a:bodyPr anchor="t" anchorCtr="1" bIns="45720" lIns="7620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目标听众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eyJfdGVtcGxhdGVEYXRhIjp7ImNvbnRlbnRUeXBlIjoiJGl0ZW0xX3RpdGxlIiwibGluZUNvdW50IjoiMSIsIndvcmRDb3VudCI6IjEyIn0sInRhZyI6IiRpdGVtMV90aXRsZSJ9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1153246" y="3950024"/>
            <a:ext cx="4314344" cy="1960925"/>
          </a:xfrm>
          <a:prstGeom prst="rect">
            <a:avLst/>
          </a:prstGeom>
          <a:ln/>
        </p:spPr>
        <p:txBody>
          <a:bodyPr anchor="t" anchorCtr="0" bIns="57150" lIns="7620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课程适合对AI辅助编程感兴趣的工程师、团队领导和技术爱好者，旨在帮助他们掌握AI Coding的核心概念、方法论和实践技巧。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eyJfdGVtcGxhdGVEYXRhIjp7ImNvbnRlbnRUeXBlIjoiJGl0ZW0xX2MiLCJsaW5lQ291bnQiOiI2Iiwid29yZENvdW50IjoiMjMifSwidGFnIjoiJGl0ZW0xX2MifQ==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1228221" y="3723890"/>
            <a:ext cx="4239369" cy="190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AutoShape 9"/>
          <p:cNvSpPr/>
          <p:nvPr/>
        </p:nvSpPr>
        <p:spPr>
          <a:xfrm rot="0">
            <a:off x="6266497" y="2639356"/>
            <a:ext cx="5232953" cy="3645646"/>
          </a:xfrm>
          <a:prstGeom prst="roundRect">
            <a:avLst>
              <a:gd fmla="val 7569" name="adj"/>
            </a:avLst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" name="AutoShape 10"/>
          <p:cNvSpPr/>
          <p:nvPr/>
        </p:nvSpPr>
        <p:spPr>
          <a:xfrm rot="0">
            <a:off x="6677808" y="3097982"/>
            <a:ext cx="4410330" cy="492557"/>
          </a:xfrm>
          <a:prstGeom prst="rect">
            <a:avLst/>
          </a:prstGeom>
          <a:noFill/>
          <a:ln/>
        </p:spPr>
        <p:txBody>
          <a:bodyPr anchor="t" anchorCtr="1" bIns="45720" lIns="76200" rIns="91440" rtlCol="0" tIns="45720" vert="horz" wrap="square">
            <a:noAutofit/>
          </a:bodyPr>
          <a:lstStyle/>
          <a:p>
            <a:pPr algn="l">
              <a:defRPr/>
            </a:pPr>
            <a:r>
              <a:rPr b="1" lang="en-US" sz="2400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预期成果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eyJfdGVtcGxhdGVEYXRhIjp7ImNvbnRlbnRUeXBlIjoiJGl0ZW0yX3RpdGxlIiwibGluZUNvdW50IjoiMSIsIndvcmRDb3VudCI6IjEyIn0sInRhZyI6IiRpdGVtMl90aXRsZSJ9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6677808" y="3950024"/>
            <a:ext cx="4314344" cy="1960925"/>
          </a:xfrm>
          <a:prstGeom prst="rect">
            <a:avLst/>
          </a:prstGeom>
          <a:ln/>
        </p:spPr>
        <p:txBody>
          <a:bodyPr anchor="t" anchorCtr="0" bIns="57150" lIns="76200" rIns="57150" rtlCol="0" tIns="57150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完成课程后，学员将能够深入理解AI Coding的认知框架，并拥有一套可直接实践的实战流程和Prompt模板，实现项目中小规模的落地应用。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eyJfdGVtcGxhdGVEYXRhIjp7ImNvbnRlbnRUeXBlIjoiJGl0ZW0yX2MiLCJsaW5lQ291bnQiOiI2Iiwid29yZENvdW50IjoiMjMifSwidGFnIjoiJGl0ZW0yX2MifQ==</bd:templateData>
          </p:ext>
        </p:extLst>
      </p:sp>
      <p:sp>
        <p:nvSpPr>
          <p:cNvPr id="12" name="AutoShape 12"/>
          <p:cNvSpPr/>
          <p:nvPr/>
        </p:nvSpPr>
        <p:spPr>
          <a:xfrm rot="0">
            <a:off x="6752783" y="3723890"/>
            <a:ext cx="4239369" cy="19050"/>
          </a:xfrm>
          <a:prstGeom prst="rect">
            <a:avLst/>
          </a:prstGeom>
          <a:solidFill>
            <a:schemeClr val="accent4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ebruagh+WQrOS8l+S4jumihOacn+aIkOaenFxuIyMjIOebruagh+WQrOS8l1xu6K++56iL6YCC5ZCI5a+5QUnovoXliqnnvJbnqIvmhJ/lhbTotqPnmoTlt6XnqIvluIjjgIHlm6LpmJ/pooblr7zlkozmioDmnK/niLHlpb3ogIXvvIzml6jlnKjluK7liqnku5bku6zmjozmj6FBSSBDb2RpbmfnmoTmoLjlv4PmpoLlv7XjgIHmlrnms5Xorrrlkozlrp7ot7XmioDlt6fjgIJcbiMjIyDpooTmnJ/miJDmnpxcbuWujOaIkOivvueoi+WQju+8jOWtpuWRmOWwhuiDveWkn+a3seWFpeeQhuino0FJIENvZGluZ+eahOiupOefpeahhuaetu+8jOW5tuaLpeacieS4gOWll+WPr+ebtOaOpeWunui3teeahOWunuaImOa1geeoi+WSjFByb21wdOaooeadv++8jOWunueOsOmhueebruS4reWwj+inhOaooeeahOiQveWcsOW6lOeUqOOAgiIsInRwbGlkIjoiMTAyMzI5IiwidHBsTmFtZSI6Imxpc3QyXzIwMjUwNjMwMDEiLCJlZGl0ZWQiOiJmYWxzZSJ9</bd:templateData>
    </p:ext>
  </p:extLs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 Coding 的发展历程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eyJtZCI6IiMjIEFJIENvZGluZyDnmoTlj5HlsZXljobnqIsiLCJ0cGxpZCI6IjEwMjMyOSIsInRwbE5hbWUiOiJoMnRpdGxlX2NodWFuZ2tldGllMDM4IiwiZWRpdGVkIjoiZmFsc2UifQ==</bd:templateData>
    </p:ext>
  </p:extLs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从传统⼯具到多 Agent 协作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AutoShape 3"/>
          <p:cNvSpPr/>
          <p:nvPr/>
        </p:nvSpPr>
        <p:spPr>
          <a:xfrm rot="0">
            <a:off x="401832" y="2050015"/>
            <a:ext cx="2190750" cy="4428588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4" name="AutoShape 4"/>
          <p:cNvSpPr/>
          <p:nvPr/>
        </p:nvSpPr>
        <p:spPr>
          <a:xfrm rot="0">
            <a:off x="1069343" y="1649980"/>
            <a:ext cx="855726" cy="8557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487557" y="3275506"/>
            <a:ext cx="2019300" cy="3010781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传统智能开发工具，包括IDE自动补全、重构工具、静态分析、安全扫描等，虽无大模型，但已初步实现辅助编程功能。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eyJfdGVtcGxhdGVEYXRhIjp7ImNvbnRlbnRUeXBlIjoiJGl0ZW0xX2MiLCJsaW5lQ291bnQiOiIxMCIsIndvcmRDb3VudCI6IjEwIn0sInRhZyI6IiRpdGVtMV9jIn0=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1095725" y="1712738"/>
            <a:ext cx="802962" cy="73021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7" name="AutoShape 7"/>
          <p:cNvSpPr/>
          <p:nvPr/>
        </p:nvSpPr>
        <p:spPr>
          <a:xfrm rot="0">
            <a:off x="2710003" y="2050015"/>
            <a:ext cx="2190750" cy="4428588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8" name="AutoShape 8"/>
          <p:cNvSpPr/>
          <p:nvPr/>
        </p:nvSpPr>
        <p:spPr>
          <a:xfrm rot="0">
            <a:off x="3377515" y="1649980"/>
            <a:ext cx="855726" cy="8557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2795728" y="3275506"/>
            <a:ext cx="2019300" cy="3010781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基于ML的代码补全，如早期TabNine，通过语言模型预测下一个token，局限在于仅作用于单文件、本地上下文。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eyJfdGVtcGxhdGVEYXRhIjp7ImNvbnRlbnRUeXBlIjoiJGl0ZW0yX2MiLCJsaW5lQ291bnQiOiIxMCIsIndvcmRDb3VudCI6IjEwIn0sInRhZyI6IiRpdGVtMl9jIn0=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3403897" y="1712738"/>
            <a:ext cx="802962" cy="73021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11" name="AutoShape 11"/>
          <p:cNvSpPr/>
          <p:nvPr/>
        </p:nvSpPr>
        <p:spPr>
          <a:xfrm rot="0">
            <a:off x="5003222" y="2050015"/>
            <a:ext cx="2190750" cy="4428588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2" name="AutoShape 12"/>
          <p:cNvSpPr/>
          <p:nvPr/>
        </p:nvSpPr>
        <p:spPr>
          <a:xfrm rot="0">
            <a:off x="5670734" y="1649980"/>
            <a:ext cx="855726" cy="8557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3" name="TextBox 13"/>
          <p:cNvSpPr txBox="1"/>
          <p:nvPr/>
        </p:nvSpPr>
        <p:spPr>
          <a:xfrm rot="0">
            <a:off x="5186928" y="2634432"/>
            <a:ext cx="1817690" cy="704850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15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 2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eyJfdGVtcGxhdGVEYXRhIjp7ImNvbnRlbnRUeXBlIjoiJGl0ZW0zX3RpdGxlIiwibGluZUNvdW50IjoiMiIsIndvcmRDb3VudCI6IjcifSwidGFnIjoiJGl0ZW0zX3RpdGxlIn0=</bd:templateData>
          </p:ext>
        </p:extLst>
      </p:sp>
      <p:sp>
        <p:nvSpPr>
          <p:cNvPr id="14" name="TextBox 14"/>
          <p:cNvSpPr txBox="1"/>
          <p:nvPr/>
        </p:nvSpPr>
        <p:spPr>
          <a:xfrm rot="0">
            <a:off x="5088947" y="3275506"/>
            <a:ext cx="2019300" cy="2947454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大模型代码生成+IDE插件，如GitHub Copilot和早期ChatGPT，能够根据自然语言描述生成函数、类、测试及文档。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eyJfdGVtcGxhdGVEYXRhIjp7ImNvbnRlbnRUeXBlIjoiJGl0ZW0zX2MiLCJsaW5lQ291bnQiOiIxMCIsIndvcmRDb3VudCI6IjEwIn0sInRhZyI6IiRpdGVtM19jIn0=</bd:templateData>
          </p:ext>
        </p:extLst>
      </p:sp>
      <p:sp>
        <p:nvSpPr>
          <p:cNvPr id="15" name="TextBox 15"/>
          <p:cNvSpPr txBox="1"/>
          <p:nvPr/>
        </p:nvSpPr>
        <p:spPr>
          <a:xfrm rot="0">
            <a:off x="5697116" y="1712738"/>
            <a:ext cx="802962" cy="73021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16" name="AutoShape 16"/>
          <p:cNvSpPr/>
          <p:nvPr/>
        </p:nvSpPr>
        <p:spPr>
          <a:xfrm rot="0">
            <a:off x="7275952" y="2079919"/>
            <a:ext cx="2190750" cy="4398684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7" name="AutoShape 17"/>
          <p:cNvSpPr/>
          <p:nvPr/>
        </p:nvSpPr>
        <p:spPr>
          <a:xfrm rot="0">
            <a:off x="7943464" y="1679885"/>
            <a:ext cx="855726" cy="8557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8" name="TextBox 18"/>
          <p:cNvSpPr txBox="1"/>
          <p:nvPr/>
        </p:nvSpPr>
        <p:spPr>
          <a:xfrm rot="0">
            <a:off x="7361677" y="3305411"/>
            <a:ext cx="2019300" cy="2980876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项目级理解+多轮协作，工具可读取整个仓库，实现多文件、项目级理解，代表有Cursor、Claude Code等AI IDE/Agent工具。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eyJfdGVtcGxhdGVEYXRhIjp7ImNvbnRlbnRUeXBlIjoiJGl0ZW00X2MiLCJsaW5lQ291bnQiOiIxMCIsIndvcmRDb3VudCI6IjEwIn0sInRhZyI6IiRpdGVtNF9jIn0=</bd:templateData>
          </p:ext>
        </p:extLst>
      </p:sp>
      <p:sp>
        <p:nvSpPr>
          <p:cNvPr id="19" name="TextBox 19"/>
          <p:cNvSpPr txBox="1"/>
          <p:nvPr/>
        </p:nvSpPr>
        <p:spPr>
          <a:xfrm rot="0">
            <a:off x="7969846" y="1742642"/>
            <a:ext cx="802962" cy="73021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20" name="AutoShape 20"/>
          <p:cNvSpPr/>
          <p:nvPr/>
        </p:nvSpPr>
        <p:spPr>
          <a:xfrm rot="0">
            <a:off x="9548682" y="2050015"/>
            <a:ext cx="2190750" cy="4428588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21" name="AutoShape 21"/>
          <p:cNvSpPr/>
          <p:nvPr/>
        </p:nvSpPr>
        <p:spPr>
          <a:xfrm rot="0">
            <a:off x="10216194" y="1649980"/>
            <a:ext cx="855726" cy="85572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22" name="TextBox 22"/>
          <p:cNvSpPr txBox="1"/>
          <p:nvPr/>
        </p:nvSpPr>
        <p:spPr>
          <a:xfrm rot="0">
            <a:off x="9634407" y="3275506"/>
            <a:ext cx="2019300" cy="2947454"/>
          </a:xfrm>
          <a:prstGeom prst="rect">
            <a:avLst/>
          </a:prstGeom>
          <a:ln/>
        </p:spPr>
        <p:txBody>
          <a:bodyPr anchor="t" anchorCtr="0" bIns="123825" lIns="123825" rIns="57150" rtlCol="0" tIns="123825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流程化&amp;多Agent，AI融入Issue、PR、CI/CD等环节，MCP等协议助力AI安全调用内外部系统，任务可多Agent协作完成。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eyJfdGVtcGxhdGVEYXRhIjp7ImNvbnRlbnRUeXBlIjoiJGl0ZW01X2MiLCJsaW5lQ291bnQiOiIxMCIsIndvcmRDb3VudCI6IjEwIn0sInRhZyI6IiRpdGVtNV9jIn0=</bd:templateData>
          </p:ext>
        </p:extLst>
      </p:sp>
      <p:sp>
        <p:nvSpPr>
          <p:cNvPr id="23" name="TextBox 23"/>
          <p:cNvSpPr txBox="1"/>
          <p:nvPr/>
        </p:nvSpPr>
        <p:spPr>
          <a:xfrm rot="0">
            <a:off x="10242576" y="1712738"/>
            <a:ext cx="802962" cy="730211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24" name="TextBox 24"/>
          <p:cNvSpPr txBox="1"/>
          <p:nvPr/>
        </p:nvSpPr>
        <p:spPr>
          <a:xfrm rot="0">
            <a:off x="2896533" y="2634432"/>
            <a:ext cx="1817690" cy="704850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15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 1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eyJfdGVtcGxhdGVEYXRhIjp7ImNvbnRlbnRUeXBlIjoiJGl0ZW0yX3RpdGxlIiwibGluZUNvdW50IjoiMiIsIndvcmRDb3VudCI6IjcifSwidGFnIjoiJGl0ZW0yX3RpdGxlIn0=</bd:templateData>
          </p:ext>
        </p:extLst>
      </p:sp>
      <p:sp>
        <p:nvSpPr>
          <p:cNvPr id="25" name="TextBox 25"/>
          <p:cNvSpPr txBox="1"/>
          <p:nvPr/>
        </p:nvSpPr>
        <p:spPr>
          <a:xfrm rot="0">
            <a:off x="9717122" y="2634432"/>
            <a:ext cx="1817690" cy="704850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15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 4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eyJfdGVtcGxhdGVEYXRhIjp7ImNvbnRlbnRUeXBlIjoiJGl0ZW01X3RpdGxlIiwibGluZUNvdW50IjoiMiIsIndvcmRDb3VudCI6IjcifSwidGFnIjoiJGl0ZW01X3RpdGxlIn0=</bd:templateData>
          </p:ext>
        </p:extLst>
      </p:sp>
      <p:sp>
        <p:nvSpPr>
          <p:cNvPr id="26" name="TextBox 26"/>
          <p:cNvSpPr txBox="1"/>
          <p:nvPr/>
        </p:nvSpPr>
        <p:spPr>
          <a:xfrm rot="0">
            <a:off x="7426726" y="2634432"/>
            <a:ext cx="1817690" cy="704850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15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 3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eyJfdGVtcGxhdGVEYXRhIjp7ImNvbnRlbnRUeXBlIjoiJGl0ZW00X3RpdGxlIiwibGluZUNvdW50IjoiMiIsIndvcmRDb3VudCI6IjcifSwidGFnIjoiJGl0ZW00X3RpdGxlIn0=</bd:templateData>
          </p:ext>
        </p:extLst>
      </p:sp>
      <p:sp>
        <p:nvSpPr>
          <p:cNvPr id="27" name="TextBox 27"/>
          <p:cNvSpPr txBox="1"/>
          <p:nvPr/>
        </p:nvSpPr>
        <p:spPr>
          <a:xfrm rot="0">
            <a:off x="588361" y="2634432"/>
            <a:ext cx="1817690" cy="704850"/>
          </a:xfrm>
          <a:prstGeom prst="rect">
            <a:avLst/>
          </a:prstGeom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15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阶段 0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eyJfdGVtcGxhdGVEYXRhIjp7ImNvbnRlbnRUeXBlIjoiJGl0ZW0xX3RpdGxlIiwibGluZUNvdW50IjoiMiIsIndvcmRDb3VudCI6IjcifSwidGFnIjoiJGl0ZW0xX3RpdGxlIn0=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S7juS8oOe7n+K8r+WFt+WIsOWkmiBBZ2VudCDljY/kvZxcbiMjIyDpmLbmrrUgMFxu5Lyg57uf5pm66IO95byA5Y+R5bel5YW377yM5YyF5ousSURF6Ieq5Yqo6KGl5YWo44CB6YeN5p6E5bel5YW344CB6Z2Z5oCB5YiG5p6Q44CB5a6J5YWo5omr5o+P562J77yM6Jm95peg5aSn5qih5Z6L77yM5L2G5bey5Yid5q2l5a6e546w6L6F5Yqp57yW56iL5Yqf6IO944CCXG4jIyMg6Zi25q61IDFcbuWfuuS6jk1M55qE5Luj56CB6KGl5YWo77yM5aaC5pep5pyfVGFiTmluZe+8jOmAmui/h+ivreiogOaooeWei+mihOa1i+S4i+S4gOS4qnRva2Vu77yM5bGA6ZmQ5Zyo5LqO5LuF5L2c55So5LqO5Y2V5paH5Lu244CB5pys5Zyw5LiK5LiL5paH44CCXG4jIyMg6Zi25q61IDJcbuWkp+aooeWei+S7o+eggeeUn+aIkCtJREXmj5Lku7bvvIzlpoJHaXRIdWIgQ29waWxvdOWSjOaXqeacn0NoYXRHUFTvvIzog73lpJ/moLnmja7oh6rnhLbor63oqIDmj4/ov7DnlJ/miJDlh73mlbDjgIHnsbvjgIHmtYvor5Xlj4rmlofmoaPjgIJcbiMjIyDpmLbmrrUgM1xu6aG555uu57qn55CG6KejK+Wkmui9ruWNj+S9nO+8jOW3peWFt+WPr+ivu+WPluaVtOS4quS7k+W6k++8jOWunueOsOWkmuaWh+S7tuOAgemhueebrue6p+eQhuino++8jOS7o+ihqOaciUN1cnNvcuOAgUNsYXVkZSBDb2Rl562JQUkgSURFL0FnZW505bel5YW344CCXG4jIyMg6Zi25q61IDRcbua1geeoi+WMliblpJpBZ2VudO+8jEFJ6J6N5YWlSXNzdWXjgIFQUuOAgUNJL0NE562J546v6IqC77yMTUNQ562J5Y2P6K6u5Yqp5YqbQUnlronlhajosIPnlKjlhoXlpJbpg6jns7vnu5/vvIzku7vliqHlj6/lpJpBZ2VudOWNj+S9nOWujOaIkOOAgiIsInRwbGlkIjoiMTAyMzI5IiwidHBsTmFtZSI6Imxpc3Q1X2xvbmdUaXRsZTEiLCJlZGl0ZWQiOiJmYWxzZSJ9</bd:templateData>
    </p:ext>
  </p:extLs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0563" r="20563"/>
          <a:stretch>
            <a:fillRect/>
          </a:stretch>
        </p:blipFill>
        <p:spPr>
          <a:xfrm rot="0">
            <a:off x="4451873" y="1812219"/>
            <a:ext cx="3287800" cy="3946292"/>
          </a:xfrm>
          <a:prstGeom prst="rect">
            <a:avLst/>
          </a:prstGeom>
          <a:noFill/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 rot="0">
            <a:off x="595787" y="1726745"/>
            <a:ext cx="3550411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上下文范围变大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eyJfdGVtcGxhdGVEYXRhIjp7ImNvbnRlbnRUeXBlIjoiJGl0ZW0xX3RpdGxlIiwibGluZUNvdW50IjoiMSIsIndvcmRDb3VudCI6IjEwIn0sInRhZyI6IiRpdGVtMV90aXRsZSJ9</bd:templateData>
          </p:ext>
        </p:extLst>
      </p:sp>
      <p:sp>
        <p:nvSpPr>
          <p:cNvPr id="4" name="TextBox 4"/>
          <p:cNvSpPr txBox="1"/>
          <p:nvPr/>
        </p:nvSpPr>
        <p:spPr>
          <a:xfrm rot="0">
            <a:off x="698933" y="2298345"/>
            <a:ext cx="3344120" cy="1504071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模型能力显著提升，能够从几百行扩展到几万token，开始有能力“读懂”一个中小型服务。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 rot="0">
            <a:off x="8065494" y="1713967"/>
            <a:ext cx="3583632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从编写到理解/改造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6" name="TextBox 6"/>
          <p:cNvSpPr txBox="1"/>
          <p:nvPr/>
        </p:nvSpPr>
        <p:spPr>
          <a:xfrm rot="0">
            <a:off x="8211865" y="2285568"/>
            <a:ext cx="3290891" cy="1516848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AI不仅限于生成代码，还能分析遗留系统，寻找耦合点，并提出重构方案，助力软件优化。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7" name="TextBox 7"/>
          <p:cNvSpPr txBox="1"/>
          <p:nvPr/>
        </p:nvSpPr>
        <p:spPr>
          <a:xfrm rot="0">
            <a:off x="595787" y="4317136"/>
            <a:ext cx="3550411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环境感知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eyJfdGVtcGxhdGVEYXRhIjp7ImNvbnRlbnRUeXBlIjoiJGl0ZW0zX3RpdGxlIiwibGluZUNvdW50IjoiMSIsIndvcmRDb3VudCI6IjEwIn0sInRhZyI6IiRpdGVtM190aXRsZSJ9</bd:templateData>
          </p:ext>
        </p:extLst>
      </p:sp>
      <p:sp>
        <p:nvSpPr>
          <p:cNvPr id="8" name="TextBox 8"/>
          <p:cNvSpPr txBox="1"/>
          <p:nvPr/>
        </p:nvSpPr>
        <p:spPr>
          <a:xfrm rot="0">
            <a:off x="712714" y="4807470"/>
            <a:ext cx="3316558" cy="1384306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通过MCP等机制调用命令行、查看日志、访问API，AI Agent能够融入环境工作，而不仅仅是处理静态文本。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9" name="TextBox 9"/>
          <p:cNvSpPr txBox="1"/>
          <p:nvPr/>
        </p:nvSpPr>
        <p:spPr>
          <a:xfrm rot="0">
            <a:off x="7972345" y="4317136"/>
            <a:ext cx="3676782" cy="490334"/>
          </a:xfrm>
          <a:prstGeom prst="rect">
            <a:avLst/>
          </a:prstGeom>
          <a:ln/>
        </p:spPr>
        <p:txBody>
          <a:bodyPr anchor="ctr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b="1"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对开发者的影响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eyJfdGVtcGxhdGVEYXRhIjp7ImNvbnRlbnRUeXBlIjoiJGl0ZW00X3RpdGxlIiwibGluZUNvdW50IjoiMSIsIndvcmRDb3VudCI6IjEwIn0sInRhZyI6IiRpdGVtNF90aXRsZSJ9</bd:templateData>
          </p:ext>
        </p:extLst>
      </p:sp>
      <p:sp>
        <p:nvSpPr>
          <p:cNvPr id="10" name="TextBox 10"/>
          <p:cNvSpPr txBox="1"/>
          <p:nvPr/>
        </p:nvSpPr>
        <p:spPr>
          <a:xfrm rot="0">
            <a:off x="8165290" y="4823328"/>
            <a:ext cx="3290891" cy="1368448"/>
          </a:xfrm>
          <a:prstGeom prst="rect">
            <a:avLst/>
          </a:prstGeom>
          <a:ln/>
        </p:spPr>
        <p:txBody>
          <a:bodyPr anchor="t" anchorCtr="0" bIns="33052" lIns="66008" rIns="66008" rtlCol="0" tIns="33052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工作重点从“亲手写每一行代码”逐渐转向“设计、拆解任务、评审和把关”，更加注重于高级别的软件开发生命周期管理。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eyJfdGVtcGxhdGVEYXRhIjp7ImNvbnRlbnRUeXBlIjoiJGl0ZW00X2MiLCJsaW5lQ291bnQiOiI0Iiwid29yZENvdW50IjoiMTUifSwidGFnIjoiJGl0ZW00X2MifQ==</bd:templateData>
          </p:ext>
        </p:extLst>
      </p:sp>
      <p:sp>
        <p:nvSpPr>
          <p:cNvPr id="11" name="TextBox 11"/>
          <p:cNvSpPr txBox="1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anchorCtr="0" bIns="123825" lIns="123825" rIns="57150" rtlCol="0" tIns="123825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b="1" lang="en-US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模型能⼒演进的关键点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eyJfdGVtcGxhdGVEYXRhIjp7ImNvbnRlbnRUeXBlIjoiJHRpdGxlIiwibGluZUNvdW50IjoiMSIsIndvcmRDb3VudCI6IjI4In0sInRhZyI6IiR0aXRsZSJ9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aooeWei+iDveK8kua8lOi/m+eahOWFs+mUrueCuVxuIyMjIOS4iuS4i+aWh+iMg+WbtOWPmOWkp1xu5qih5Z6L6IO95Yqb5pi+6JGX5o+Q5Y2H77yM6IO95aSf5LuO5Yeg55m+6KGM5omp5bGV5Yiw5Yeg5LiHdG9rZW7vvIzlvIDlp4vmnInog73lipvigJzor7vmh4LigJ3kuIDkuKrkuK3lsI/lnovmnI3liqHjgIJcbiMjIyDku47nvJblhpnliLDnkIbop6Mv5pS56YCgXG5BSeS4jeS7hemZkOS6jueUn+aIkOS7o+egge+8jOi/mOiDveWIhuaekOmBl+eVmeezu+e7n++8jOWvu+aJvuiApuWQiOeCue+8jOW5tuaPkOWHuumHjeaehOaWueahiO+8jOWKqeWKm+i9r+S7tuS8mOWMluOAglxuIyMjIOeOr+Wig+aEn+efpVxu6YCa6L+HTUNQ562J5py65Yi26LCD55So5ZG95Luk6KGM44CB5p+l55yL5pel5b+X44CB6K6/6ZeuQVBJ77yMQUkgQWdlbnTog73lpJ/ono3lhaXnjq/looPlt6XkvZzvvIzogIzkuI3ku4Xku4XmmK/lpITnkIbpnZnmgIHmlofmnKzjgIJcbiMjIyDlr7nlvIDlj5HogIXnmoTlvbHlk41cbuW3peS9nOmHjeeCueS7juKAnOS6suaJi+WGmeavj+S4gOihjOS7o+eggeKAnemAkOa4kOi9rOWQkeKAnOiuvuiuoeOAgeaLhuino+S7u+WKoeOAgeivhOWuoeWSjOaKiuWFs+KAne+8jOabtOWKoOazqOmHjeS6jumrmOe6p+WIq+eahOi9r+S7tuW8gOWPkeeUn+WRveWRqOacn+euoeeQhuOAgiIsInRwbGlkIjoiMTAyMzI5IiwidHBsTmFtZSI6Imxpc3Q0X0ltZ2ttMjQwMzEyMDEiLCJlZGl0ZWQiOiJmYWxzZSJ9</bd:templateData>
    </p:ext>
  </p:extLs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20" name="Freeform 2"/>
          <p:cNvSpPr/>
          <p:nvPr/>
        </p:nvSpPr>
        <p:spPr>
          <a:xfrm flipH="1" rot="10800000">
            <a:off x="710163" y="5596909"/>
            <a:ext cx="1314028" cy="443867"/>
          </a:xfrm>
          <a:custGeom>
            <a:avLst/>
            <a:gdLst/>
            <a:ahLst/>
            <a:cxnLst/>
            <a:rect b="b" l="l" r="r" t="t"/>
            <a:pathLst>
              <a:path h="1147870" w="195421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</a:path>
              <a:path h="1147870" w="1954210"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</a:path>
              <a:path h="1147870" w="1954210"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</a:path>
              <a:path h="1147870" w="1954210"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  <a:ln/>
        </p:spPr>
        <p:txBody>
          <a:bodyPr anchor="ctr" anchorCtr="0" rtlCol="0" vert="horz" wrap="square">
            <a:noAutofit/>
          </a:bodyPr>
          <a:lstStyle/>
          <a:p>
            <a:pPr algn="l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900030" name="TextBox 3"/>
          <p:cNvSpPr txBox="1"/>
          <p:nvPr/>
        </p:nvSpPr>
        <p:spPr>
          <a:xfrm rot="0">
            <a:off x="710163" y="3306653"/>
            <a:ext cx="5762075" cy="1549679"/>
          </a:xfrm>
          <a:prstGeom prst="rect">
            <a:avLst/>
          </a:prstGeom>
          <a:noFill/>
          <a:ln/>
        </p:spPr>
        <p:txBody>
          <a:bodyPr anchor="ctr" anchorCtr="0" bIns="0" lIns="0" rIns="0" rtlCol="0" tIns="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36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从哪些维度理解 AI Coding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eyJfdGVtcGxhdGVEYXRhIjp7ImNvbnRlbnRUeXBlIjoiJHRpdGxlIiwibGluZUNvdW50IjoiMiIsIndvcmRDb3VudCI6IjExIn0sInRhZyI6IiR0aXRsZSJ9</bd:templateData>
          </p:ext>
        </p:extLst>
      </p:sp>
      <p:sp>
        <p:nvSpPr>
          <p:cNvPr id="900010" name="TextBox 4"/>
          <p:cNvSpPr txBox="1"/>
          <p:nvPr/>
        </p:nvSpPr>
        <p:spPr>
          <a:xfrm rot="0">
            <a:off x="608419" y="1983214"/>
            <a:ext cx="1726088" cy="1323439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925">
                <a:solidFill>
                  <a:schemeClr val="accent1">
                    <a:alpha val="100000"/>
                    <a:lumMod val="75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eyJfdGVtcGxhdGVEYXRhIjp7ImNvbnRlbnRUeXBlIjoiJG51bWJlciIsImxpbmVDb3VudCI6IjEiLCJ3b3JkQ291bnQiOiIxIn0sInRhZyI6Im5vRWRpdCJ9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eyJtZCI6IiMjIOS7juWTquS6m+e7tOW6pueQhuinoyBBSSBDb2RpbmciLCJ0cGxpZCI6IjEwMjMyOSIsInRwbE5hbWUiOiJoMnRpdGxlX2NodWFuZ2tldGllMDM4IiwiZWRpdGVkIjoiZmFsc2UifQ==</bd:templateData>
    </p:ext>
  </p:extLs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alphaModFix amt="100000"/>
          </a:blip>
          <a:srcRect/>
          <a:stretch>
            <a:fillRect b="0" l="0" r="0" t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018" name="AutoShape 2"/>
          <p:cNvSpPr/>
          <p:nvPr/>
        </p:nvSpPr>
        <p:spPr>
          <a:xfrm rot="0">
            <a:off x="5798818" y="4981478"/>
            <a:ext cx="5159694" cy="445903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400000"/>
          </a:gradFill>
          <a:ln/>
          <a:effectLst>
            <a:outerShdw blurRad="50800" dir="2700000" dist="38100">
              <a:schemeClr val="dk2">
                <a:lumMod val="60000"/>
                <a:lumOff val="40000"/>
                <a:alpha val="40000"/>
              </a:schemeClr>
            </a:outerShdw>
          </a:effectLst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19" name="AutoShape 3"/>
          <p:cNvSpPr/>
          <p:nvPr/>
        </p:nvSpPr>
        <p:spPr>
          <a:xfrm rot="0">
            <a:off x="6212763" y="3356304"/>
            <a:ext cx="4745749" cy="445903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400000"/>
          </a:gradFill>
          <a:ln/>
          <a:effectLst>
            <a:outerShdw blurRad="50800" dir="2700000" dist="38100">
              <a:schemeClr val="dk2">
                <a:lumMod val="60000"/>
                <a:lumOff val="40000"/>
                <a:alpha val="40000"/>
              </a:schemeClr>
            </a:outerShdw>
          </a:effectLst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20" name="AutoShape 4"/>
          <p:cNvSpPr/>
          <p:nvPr/>
        </p:nvSpPr>
        <p:spPr>
          <a:xfrm rot="0">
            <a:off x="5729541" y="1671638"/>
            <a:ext cx="5228972" cy="445903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>
                  <a:alpha val="100000"/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400000"/>
          </a:gradFill>
          <a:ln/>
          <a:effectLst>
            <a:outerShdw blurRad="50800" dir="2700000" dist="38100">
              <a:schemeClr val="dk2">
                <a:lumMod val="60000"/>
                <a:lumOff val="40000"/>
                <a:alpha val="40000"/>
              </a:schemeClr>
            </a:outerShdw>
          </a:effectLst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21" name="TextBox 5"/>
          <p:cNvSpPr txBox="1"/>
          <p:nvPr/>
        </p:nvSpPr>
        <p:spPr>
          <a:xfrm rot="0">
            <a:off x="5767992" y="2311632"/>
            <a:ext cx="5767705" cy="915522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0D0D0D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根据需求选择AI工具形态，IDE/编辑器插件适合日常写码、局部问题；专用AI IDE适合前端、多文件协作。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eyJfdGVtcGxhdGVEYXRhIjp7ImNvbnRlbnRUeXBlIjoiJGl0ZW0xX2MiLCJsaW5lQ291bnQiOiIzIiwid29yZENvdW50IjoiMjcifSwidGFnIjoiJGl0ZW0xX2MifQ==</bd:templateData>
          </p:ext>
        </p:extLst>
      </p:sp>
      <p:sp>
        <p:nvSpPr>
          <p:cNvPr id="1000022" name="TextBox 6"/>
          <p:cNvSpPr txBox="1"/>
          <p:nvPr/>
        </p:nvSpPr>
        <p:spPr>
          <a:xfrm rot="0">
            <a:off x="6278149" y="3955095"/>
            <a:ext cx="5257548" cy="915522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0D0D0D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命令行/CLI工具适合后端、DevOps；流程工具则渗透整个工程流程，如Claude Code助写PR、做初步review。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eyJfdGVtcGxhdGVEYXRhIjp7ImNvbnRlbnRUeXBlIjoiJGl0ZW0yX2MiLCJsaW5lQ291bnQiOiIzIiwid29yZENvdW50IjoiMjUifSwidGFnIjoiJGl0ZW0yX2MifQ==</bd:templateData>
          </p:ext>
        </p:extLst>
      </p:sp>
      <p:sp>
        <p:nvSpPr>
          <p:cNvPr id="1000023" name="TextBox 7"/>
          <p:cNvSpPr txBox="1"/>
          <p:nvPr/>
        </p:nvSpPr>
        <p:spPr>
          <a:xfrm rot="0">
            <a:off x="5862223" y="5609326"/>
            <a:ext cx="5673474" cy="915522"/>
          </a:xfrm>
          <a:prstGeom prst="rect">
            <a:avLst/>
          </a:prstGeom>
          <a:noFill/>
          <a:ln/>
        </p:spPr>
        <p:txBody>
          <a:bodyPr anchor="t" anchorCtr="0" bIns="0" lIns="0" rIns="0" rtlCol="0" tIns="0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00">
                <a:solidFill>
                  <a:srgbClr val="0D0D0D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思考AI在团队中的角色，是仅限于编辑器内功能，还是全面融入从Issue到CI/CD的整个开发流程。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eyJfdGVtcGxhdGVEYXRhIjp7ImNvbnRlbnRUeXBlIjoiJGl0ZW0zX2MiLCJsaW5lQ291bnQiOiIzIiwid29yZENvdW50IjoiMjcifSwidGFnIjoiJGl0ZW0zX2MifQ==</bd:templateData>
          </p:ext>
        </p:extLst>
      </p:sp>
      <p:sp>
        <p:nvSpPr>
          <p:cNvPr id="1000024" name="TextBox 8"/>
          <p:cNvSpPr txBox="1"/>
          <p:nvPr/>
        </p:nvSpPr>
        <p:spPr>
          <a:xfrm rot="0">
            <a:off x="5966465" y="1631486"/>
            <a:ext cx="4769648" cy="505607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AI开发位置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eyJfdGVtcGxhdGVEYXRhIjp7ImNvbnRlbnRUeXBlIjoiJGl0ZW0xX3RpdGxlIiwibGluZUNvdW50IjoiMSIsIndvcmRDb3VudCI6IjEzIn0sInRhZyI6IiRpdGVtMV90aXRsZSJ9</bd:templateData>
          </p:ext>
        </p:extLst>
      </p:sp>
      <p:sp>
        <p:nvSpPr>
          <p:cNvPr id="1000025" name="TextBox 9"/>
          <p:cNvSpPr txBox="1"/>
          <p:nvPr/>
        </p:nvSpPr>
        <p:spPr>
          <a:xfrm rot="0">
            <a:off x="6494712" y="3375354"/>
            <a:ext cx="4347828" cy="445903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AI工具多样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eyJfdGVtcGxhdGVEYXRhIjp7ImNvbnRlbnRUeXBlIjoiJGl0ZW0yX3RpdGxlIiwibGluZUNvdW50IjoiMSIsIndvcmRDb3VudCI6IjEyIn0sInRhZyI6IiRpdGVtMl90aXRsZSJ9</bd:templateData>
          </p:ext>
        </p:extLst>
      </p:sp>
      <p:sp>
        <p:nvSpPr>
          <p:cNvPr id="1000026" name="TextBox 10"/>
          <p:cNvSpPr txBox="1"/>
          <p:nvPr/>
        </p:nvSpPr>
        <p:spPr>
          <a:xfrm rot="0">
            <a:off x="6058154" y="5014816"/>
            <a:ext cx="4846333" cy="431615"/>
          </a:xfrm>
          <a:prstGeom prst="rect">
            <a:avLst/>
          </a:prstGeom>
          <a:noFill/>
          <a:ln/>
        </p:spPr>
        <p:txBody>
          <a:bodyPr anchor="b" anchorCtr="0" bIns="0" lIns="0" rIns="0" rtlCol="0" tIns="0" vert="horz" wrap="square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AI融入流程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eyJfdGVtcGxhdGVEYXRhIjp7ImNvbnRlbnRUeXBlIjoiJGl0ZW0zX3RpdGxlIiwibGluZUNvdW50IjoiMSIsIndvcmRDb3VudCI6IjE0In0sInRhZyI6IiRpdGVtM190aXRsZSJ9</bd:templateData>
          </p:ext>
        </p:extLst>
      </p:sp>
      <p:sp>
        <p:nvSpPr>
          <p:cNvPr id="1000027" name="AutoShape 11"/>
          <p:cNvSpPr/>
          <p:nvPr/>
        </p:nvSpPr>
        <p:spPr>
          <a:xfrm rot="0">
            <a:off x="531481" y="1435328"/>
            <a:ext cx="4892240" cy="4892238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  <a:lumMod val="20000"/>
                  <a:lumOff val="80000"/>
                </a:schemeClr>
              </a:gs>
            </a:gsLst>
            <a:path path="circle">
              <a:fillToRect b="50000" l="50000" r="50000" t="50000"/>
            </a:path>
            <a:tileRect/>
          </a:gra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28" name="AutoShape 12"/>
          <p:cNvSpPr/>
          <p:nvPr/>
        </p:nvSpPr>
        <p:spPr>
          <a:xfrm rot="0">
            <a:off x="4474174" y="1631486"/>
            <a:ext cx="720000" cy="720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29" name="TextBox 13"/>
          <p:cNvSpPr txBox="1"/>
          <p:nvPr/>
        </p:nvSpPr>
        <p:spPr>
          <a:xfrm rot="0">
            <a:off x="4523832" y="1729876"/>
            <a:ext cx="620684" cy="523220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none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31" name="AutoShape 14"/>
          <p:cNvSpPr/>
          <p:nvPr/>
        </p:nvSpPr>
        <p:spPr>
          <a:xfrm rot="0">
            <a:off x="4774216" y="4968489"/>
            <a:ext cx="720000" cy="720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33" name="TextBox 15"/>
          <p:cNvSpPr txBox="1"/>
          <p:nvPr/>
        </p:nvSpPr>
        <p:spPr>
          <a:xfrm rot="0">
            <a:off x="4798227" y="5066879"/>
            <a:ext cx="671979" cy="523220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none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35" name="AutoShape 16"/>
          <p:cNvSpPr/>
          <p:nvPr/>
        </p:nvSpPr>
        <p:spPr>
          <a:xfrm rot="0">
            <a:off x="5168748" y="3264267"/>
            <a:ext cx="720000" cy="720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 anchor="ctr" anchorCtr="0" bIns="45720" lIns="91440" rIns="91440" rtlCol="0" tIns="45720" vert="horz" wrap="square">
            <a:noAutofit/>
          </a:bodyPr>
          <a:lstStyle/>
          <a:p>
            <a:pPr algn="ctr">
              <a:defRPr/>
            </a:pPr>
            <a:r>
              <a:rPr lang="en-US" sz="900">
                <a:solidFill>
                  <a:srgbClr val="000000">
                    <a:alpha val="100000"/>
                  </a:srgbClr>
                </a:solidFill>
              </a:rPr>
              <a:t/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pic>
        <p:nvPicPr>
          <p:cNvPr id="1000037" name="Picture 17"/>
          <p:cNvPicPr>
            <a:picLocks noChangeAspect="1"/>
          </p:cNvPicPr>
          <p:nvPr/>
        </p:nvPicPr>
        <p:blipFill>
          <a:blip r:embed="rId3"/>
          <a:srcRect l="16675" r="16675"/>
          <a:stretch>
            <a:fillRect/>
          </a:stretch>
        </p:blipFill>
        <p:spPr>
          <a:xfrm rot="0">
            <a:off x="1016503" y="1920350"/>
            <a:ext cx="3922196" cy="3922194"/>
          </a:xfrm>
          <a:custGeom>
            <a:pathLst>
              <a:path h="3922194" w="3922196">
                <a:moveTo>
                  <a:pt x="1961098" y="0"/>
                </a:moveTo>
                <a:cubicBezTo>
                  <a:pt x="3044183" y="0"/>
                  <a:pt x="3922196" y="878013"/>
                  <a:pt x="3922196" y="1961097"/>
                </a:cubicBezTo>
                <a:cubicBezTo>
                  <a:pt x="3922196" y="3044181"/>
                  <a:pt x="3044183" y="3922194"/>
                  <a:pt x="1961098" y="3922194"/>
                </a:cubicBezTo>
                <a:cubicBezTo>
                  <a:pt x="878013" y="3922194"/>
                  <a:pt x="0" y="3044181"/>
                  <a:pt x="0" y="1961097"/>
                </a:cubicBezTo>
                <a:cubicBezTo>
                  <a:pt x="0" y="878013"/>
                  <a:pt x="878013" y="0"/>
                  <a:pt x="1961098" y="0"/>
                </a:cubicBezTo>
                <a:close/>
              </a:path>
            </a:pathLst>
          </a:custGeom>
        </p:spPr>
        <p:extLst>
          <p:ext uri="http://schemas.baidu.com/office/drawing/2023/templateData">
            <bd:templateData xmlns:bd="http://schemas.baidu.com/office/drawing/2023/templateData">eyJfdGVtcGxhdGVEYXRhIjp7ImNvbnRlbnRUeXBlIjoiJGltZzAifSwidGFnIjoiJGltZzAifQ==</bd:templateData>
          </p:ext>
        </p:extLst>
      </p:pic>
      <p:sp>
        <p:nvSpPr>
          <p:cNvPr id="1000036" name="TextBox 18"/>
          <p:cNvSpPr txBox="1"/>
          <p:nvPr/>
        </p:nvSpPr>
        <p:spPr>
          <a:xfrm rot="0">
            <a:off x="5192759" y="3362657"/>
            <a:ext cx="671979" cy="523220"/>
          </a:xfrm>
          <a:prstGeom prst="rect">
            <a:avLst/>
          </a:prstGeom>
          <a:noFill/>
          <a:ln/>
        </p:spPr>
        <p:txBody>
          <a:bodyPr anchor="t" anchorCtr="0" bIns="45720" lIns="91440" rIns="91440" rtlCol="0" tIns="45720" vert="horz" wrap="none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400">
                <a:solidFill>
                  <a:schemeClr val="l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>eyJ0YWciOiJub0VkaXQifQ==</bd:templateData>
          </p:ext>
        </p:extLst>
      </p:sp>
      <p:sp>
        <p:nvSpPr>
          <p:cNvPr id="1000003" name="TextBox 19"/>
          <p:cNvSpPr txBox="1"/>
          <p:nvPr/>
        </p:nvSpPr>
        <p:spPr>
          <a:xfrm rot="0">
            <a:off x="530271" y="395387"/>
            <a:ext cx="10973342" cy="563231"/>
          </a:xfrm>
          <a:prstGeom prst="rect">
            <a:avLst/>
          </a:prstGeom>
          <a:noFill/>
          <a:ln/>
        </p:spPr>
        <p:txBody>
          <a:bodyPr anchor="ctr" anchorCtr="0" bIns="45720" lIns="91440" rIns="91440" rtlCol="0" tIns="45720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b="1" lang="en-US" sz="23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⼯具维度</a:t>
            </a:r>
          </a:p>
        </p:txBody>
        <p:extLst>
          <p:ext uri="http://schemas.baidu.com/office/drawing/2023/templateData">
            <bd:templateData xmlns:bd="http://schemas.baidu.com/office/drawing/2023/templateData">eyJfdGVtcGxhdGVEYXRhIjp7ImNvbnRlbnRUeXBlIjoiJHRpdGxlIiwibGluZUNvdW50IjoiMSIsIndvcmRDb3VudCI6IjM0In0sInRhZyI6IiR0aXRsZSJ9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:bd="http://schemas.baidu.com/office/drawing/2023/templateData">eyJtZCI6IiMjIOK8r+WFt+e7tOW6plxuIyMjIEFJ5byA5Y+R5L2N572uXG7moLnmja7pnIDmsYLpgInmi6lBSeW3peWFt+W9ouaAge+8jElERS/nvJbovpHlmajmj5Lku7bpgILlkIjml6XluLjlhpnnoIHjgIHlsYDpg6jpl67popjvvJvkuJPnlKhBSSBJREXpgILlkIjliY3nq6/jgIHlpJrmlofku7bljY/kvZzjgIJcbiMjIyBBSeW3peWFt+Wkmuagt1xu5ZG95Luk6KGML0NMSeW3peWFt+mAguWQiOWQjuerr+OAgURldk9wc++8m+a1geeoi+W3peWFt+WImea4l+mAj+aVtOS4quW3peeoi+a1geeoi++8jOWmgkNsYXVkZSBDb2Rl5Yqp5YaZUFLjgIHlgZrliJ3mraVyZXZpZXfjgIJcbiMjIyBBSeiejeWFpea1geeoi1xu5oCd6ICDQUnlnKjlm6LpmJ/kuK3nmoTop5LoibLvvIzmmK/ku4XpmZDkuo7nvJbovpHlmajlhoXlip/og73vvIzov5jmmK/lhajpnaLono3lhaXku45Jc3N1ZeWIsENJL0NE55qE5pW05Liq5byA5Y+R5rWB56iL44CCIiwidHBsaWQiOiIxMDIzMjkiLCJ0cGxOYW1lIjoibGlzdDNfcDEwY2h1YW5na2V0aWUwMzgiLCJlZGl0ZWQiOiJmYWxzZSJ9</bd:templateData>
    </p:ext>
  </p:extLs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6FCFF"/>
      </a:lt1>
      <a:dk2>
        <a:srgbClr val="384340"/>
      </a:dk2>
      <a:lt2>
        <a:srgbClr val="FFFFFF"/>
      </a:lt2>
      <a:accent1>
        <a:srgbClr val="395CC5"/>
      </a:accent1>
      <a:accent2>
        <a:srgbClr val="395CC5"/>
      </a:accent2>
      <a:accent3>
        <a:srgbClr val="2A53CD"/>
      </a:accent3>
      <a:accent4>
        <a:srgbClr val="4F69B6"/>
      </a:accent4>
      <a:accent5>
        <a:srgbClr val="224BC9"/>
      </a:accent5>
      <a:accent6>
        <a:srgbClr val="314DA2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0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baseType="lpstr" size="4">
      <vt:lpstr>等线</vt:lpstr>
      <vt:lpstr>等线 Light</vt:lpstr>
      <vt:lpstr>Arial</vt:lpstr>
      <vt:lpstr>Office 主题​​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2025-10-20T11:38:53Z</dcterms:created>
  <dc:creator>zhangqishou</dc:creator>
  <cp:lastModifiedBy>zhangqishou</cp:lastModifiedBy>
  <dcterms:modified xsi:type="dcterms:W3CDTF">2025-10-20T12:04:35Z</dcterms:modified>
  <cp:revision>2</cp:revision>
  <dc:title>PowerPoint 演示文稿</dc:title>
</cp:coreProperties>
</file>

<file path=docProps/custom.xml><?xml version="1.0" encoding="utf-8"?>
<op:Properties xmlns:op="http://schemas.openxmlformats.org/officeDocument/2006/custom-properties" xmlns:vt="http://schemas.openxmlformats.org/officeDocument/2006/docPropsVTypes">
  <op:property fmtid="{D5CDD505-2E9C-101B-9397-08002B2CF9AE}" pid="2" name="AIGC">
    <vt:lpwstr>{"Label":"1","ContentProducer":"001191110000802100433B10001","ProduceID":"414cbb672476107c1dcec187fde16170_1766381530_9e30c4bba7d1896207f86f51d37fc6af","ReservedCode1":"171988c2305236ba66f955f9a41e8609bd6a3c648fe5ed98828b5a75e263c96e","ContentPropagator":"001191110000802100433B10001","PropagateID":"414cbb672476107c1dcec187fde16170_1766381530_9e30c4bba7d1896207f86f51d37fc6af","ReservedCode2":"171988c2305236ba66f955f9a41e8609bd6a3c648fe5ed98828b5a75e263c96e"}</vt:lpwstr>
  </op:property>
</op:Properties>
</file>